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71" r:id="rId3"/>
    <p:sldId id="276" r:id="rId4"/>
    <p:sldId id="277" r:id="rId5"/>
    <p:sldId id="311" r:id="rId6"/>
    <p:sldId id="312" r:id="rId7"/>
    <p:sldId id="278" r:id="rId8"/>
    <p:sldId id="279" r:id="rId9"/>
    <p:sldId id="272" r:id="rId10"/>
    <p:sldId id="280" r:id="rId11"/>
    <p:sldId id="281" r:id="rId12"/>
    <p:sldId id="282" r:id="rId13"/>
    <p:sldId id="273" r:id="rId14"/>
    <p:sldId id="283" r:id="rId15"/>
    <p:sldId id="284" r:id="rId16"/>
    <p:sldId id="285" r:id="rId17"/>
    <p:sldId id="286" r:id="rId18"/>
    <p:sldId id="287" r:id="rId19"/>
    <p:sldId id="288" r:id="rId20"/>
    <p:sldId id="289" r:id="rId21"/>
    <p:sldId id="290" r:id="rId22"/>
    <p:sldId id="291" r:id="rId23"/>
    <p:sldId id="292" r:id="rId24"/>
    <p:sldId id="293" r:id="rId25"/>
    <p:sldId id="313" r:id="rId26"/>
    <p:sldId id="314" r:id="rId27"/>
    <p:sldId id="294" r:id="rId28"/>
    <p:sldId id="295" r:id="rId29"/>
    <p:sldId id="296" r:id="rId30"/>
    <p:sldId id="297" r:id="rId31"/>
    <p:sldId id="298" r:id="rId32"/>
    <p:sldId id="299" r:id="rId33"/>
    <p:sldId id="300" r:id="rId34"/>
    <p:sldId id="301" r:id="rId35"/>
    <p:sldId id="302" r:id="rId36"/>
    <p:sldId id="315" r:id="rId37"/>
    <p:sldId id="316" r:id="rId38"/>
    <p:sldId id="317" r:id="rId39"/>
    <p:sldId id="318" r:id="rId40"/>
    <p:sldId id="327" r:id="rId41"/>
    <p:sldId id="328" r:id="rId42"/>
    <p:sldId id="321" r:id="rId43"/>
    <p:sldId id="322" r:id="rId44"/>
    <p:sldId id="323" r:id="rId45"/>
    <p:sldId id="324" r:id="rId46"/>
    <p:sldId id="325" r:id="rId47"/>
    <p:sldId id="262" r:id="rId48"/>
  </p:sldIdLst>
  <p:sldSz cx="9144000" cy="6858000" type="screen4x3"/>
  <p:notesSz cx="6858000" cy="9144000"/>
  <p:defaultText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ms-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52ABA9-D929-441F-9149-FAD6C9286994}" type="datetimeFigureOut">
              <a:rPr lang="ms-MY" smtClean="0"/>
              <a:pPr/>
              <a:t>19/04/2012</a:t>
            </a:fld>
            <a:endParaRPr lang="ms-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ms-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ms-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9E8F60-D8CD-4420-A544-6EC2FCC77DDE}" type="slidenum">
              <a:rPr lang="ms-MY" smtClean="0"/>
              <a:pPr/>
              <a:t>‹#›</a:t>
            </a:fld>
            <a:endParaRPr lang="ms-MY"/>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084BF5-4EA9-4B5D-B7CD-DF436921FB61}" type="datetimeFigureOut">
              <a:rPr lang="en-US" smtClean="0"/>
              <a:pPr/>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84BF5-4EA9-4B5D-B7CD-DF436921FB61}" type="datetimeFigureOut">
              <a:rPr lang="en-US" smtClean="0"/>
              <a:pPr/>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84BF5-4EA9-4B5D-B7CD-DF436921FB61}" type="datetimeFigureOut">
              <a:rPr lang="en-US" smtClean="0"/>
              <a:pPr/>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84BF5-4EA9-4B5D-B7CD-DF436921FB61}" type="datetimeFigureOut">
              <a:rPr lang="en-US" smtClean="0"/>
              <a:pPr/>
              <a:t>4/19/2012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084BF5-4EA9-4B5D-B7CD-DF436921FB61}" type="datetimeFigureOut">
              <a:rPr lang="en-US" smtClean="0"/>
              <a:pPr/>
              <a:t>4/19/2012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84BF5-4EA9-4B5D-B7CD-DF436921FB61}" type="datetimeFigureOut">
              <a:rPr lang="en-US" smtClean="0"/>
              <a:pPr/>
              <a:t>4/19/2012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84BF5-4EA9-4B5D-B7CD-DF436921FB61}" type="datetimeFigureOut">
              <a:rPr lang="en-US" smtClean="0"/>
              <a:pPr/>
              <a:t>4/19/2012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84BF5-4EA9-4B5D-B7CD-DF436921FB61}" type="datetimeFigureOut">
              <a:rPr lang="en-US" smtClean="0"/>
              <a:pPr/>
              <a:t>4/19/2012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84BF5-4EA9-4B5D-B7CD-DF436921FB61}" type="datetimeFigureOut">
              <a:rPr lang="en-US" smtClean="0"/>
              <a:pPr/>
              <a:t>4/19/2012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84BF5-4EA9-4B5D-B7CD-DF436921FB61}" type="datetimeFigureOut">
              <a:rPr lang="en-US" smtClean="0"/>
              <a:pPr/>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84BF5-4EA9-4B5D-B7CD-DF436921FB61}" type="datetimeFigureOut">
              <a:rPr lang="en-US" smtClean="0"/>
              <a:pPr/>
              <a:t>4/19/2012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7ECB-10C9-42BA-9F79-4961C4E0AC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8" name="Footer Placeholder 7"/>
          <p:cNvSpPr>
            <a:spLocks noGrp="1"/>
          </p:cNvSpPr>
          <p:nvPr>
            <p:ph type="ftr" sz="quarter" idx="11"/>
          </p:nvPr>
        </p:nvSpPr>
        <p:spPr/>
        <p:txBody>
          <a:bodyPr/>
          <a:lstStyle/>
          <a:p>
            <a:endParaRPr lang="ms-MY"/>
          </a:p>
        </p:txBody>
      </p:sp>
      <p:sp>
        <p:nvSpPr>
          <p:cNvPr id="9" name="Slide Number Placeholder 8"/>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4" name="Footer Placeholder 3"/>
          <p:cNvSpPr>
            <a:spLocks noGrp="1"/>
          </p:cNvSpPr>
          <p:nvPr>
            <p:ph type="ftr" sz="quarter" idx="11"/>
          </p:nvPr>
        </p:nvSpPr>
        <p:spPr/>
        <p:txBody>
          <a:bodyPr/>
          <a:lstStyle/>
          <a:p>
            <a:endParaRPr lang="ms-MY"/>
          </a:p>
        </p:txBody>
      </p:sp>
      <p:sp>
        <p:nvSpPr>
          <p:cNvPr id="5" name="Slide Number Placeholder 4"/>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3" name="Footer Placeholder 2"/>
          <p:cNvSpPr>
            <a:spLocks noGrp="1"/>
          </p:cNvSpPr>
          <p:nvPr>
            <p:ph type="ftr" sz="quarter" idx="11"/>
          </p:nvPr>
        </p:nvSpPr>
        <p:spPr/>
        <p:txBody>
          <a:bodyPr/>
          <a:lstStyle/>
          <a:p>
            <a:endParaRPr lang="ms-MY"/>
          </a:p>
        </p:txBody>
      </p:sp>
      <p:sp>
        <p:nvSpPr>
          <p:cNvPr id="4" name="Slide Number Placeholder 3"/>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2A6551-2C6E-498C-909B-7F77013A4373}" type="datetimeFigureOut">
              <a:rPr lang="ms-MY" smtClean="0"/>
              <a:pPr/>
              <a:t>19/04/2012</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1AE1645B-4F8B-4771-A5AA-E9016444F94A}" type="slidenum">
              <a:rPr lang="ms-MY" smtClean="0"/>
              <a:pPr/>
              <a:t>‹#›</a:t>
            </a:fld>
            <a:endParaRPr lang="ms-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A6551-2C6E-498C-909B-7F77013A4373}" type="datetimeFigureOut">
              <a:rPr lang="ms-MY" smtClean="0"/>
              <a:pPr/>
              <a:t>19/04/2012</a:t>
            </a:fld>
            <a:endParaRPr lang="ms-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1645B-4F8B-4771-A5AA-E9016444F94A}" type="slidenum">
              <a:rPr lang="ms-MY" smtClean="0"/>
              <a:pPr/>
              <a:t>‹#›</a:t>
            </a:fld>
            <a:endParaRPr lang="ms-M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84BF5-4EA9-4B5D-B7CD-DF436921FB61}" type="datetimeFigureOut">
              <a:rPr lang="en-US" smtClean="0"/>
              <a:pPr/>
              <a:t>4/19/2012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87ECB-10C9-42BA-9F79-4961C4E0AC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8978" r="3479" b="2216"/>
          <a:stretch>
            <a:fillRect/>
          </a:stretch>
        </p:blipFill>
        <p:spPr bwMode="auto">
          <a:xfrm>
            <a:off x="0" y="0"/>
            <a:ext cx="9144000" cy="6858000"/>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ounded Rectangle 2"/>
          <p:cNvSpPr/>
          <p:nvPr/>
        </p:nvSpPr>
        <p:spPr>
          <a:xfrm>
            <a:off x="214282" y="1357298"/>
            <a:ext cx="5357850" cy="1571636"/>
          </a:xfrm>
          <a:prstGeom prst="roundRect">
            <a:avLst>
              <a:gd name="adj" fmla="val 40059"/>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Berjuang</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mencapai</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kemajuan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kecemerlangan</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4" name="Rectangle 3"/>
          <p:cNvSpPr/>
          <p:nvPr/>
        </p:nvSpPr>
        <p:spPr>
          <a:xfrm>
            <a:off x="357158" y="71414"/>
            <a:ext cx="8358246" cy="954107"/>
          </a:xfrm>
          <a:prstGeom prst="rect">
            <a:avLst/>
          </a:prstGeom>
        </p:spPr>
        <p:txBody>
          <a:bodyPr wrap="square">
            <a:spAutoFit/>
          </a:bodyPr>
          <a:lstStyle/>
          <a:p>
            <a:pPr algn="ctr">
              <a:defRPr/>
            </a:pP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Tuntutan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perjuangan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dalam</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endPar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defRPr/>
            </a:pP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kehidupan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moden</a:t>
            </a:r>
            <a:endPar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Rounded Rectangle 4"/>
          <p:cNvSpPr/>
          <p:nvPr/>
        </p:nvSpPr>
        <p:spPr>
          <a:xfrm>
            <a:off x="1000100" y="3714752"/>
            <a:ext cx="7786742" cy="1357322"/>
          </a:xfrm>
          <a:prstGeom prst="roundRect">
            <a:avLst>
              <a:gd name="adj" fmla="val 351"/>
            </a:avLst>
          </a:prstGeom>
          <a:solidFill>
            <a:srgbClr val="00206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Bermujahadah</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membersih</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pelihara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keimanan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serta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akhlak</a:t>
            </a:r>
            <a:endParaRPr lang="en-US" sz="26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cxnSp>
        <p:nvCxnSpPr>
          <p:cNvPr id="6" name="Elbow Connector 5"/>
          <p:cNvCxnSpPr/>
          <p:nvPr/>
        </p:nvCxnSpPr>
        <p:spPr>
          <a:xfrm rot="16200000" flipH="1">
            <a:off x="3964777" y="3036091"/>
            <a:ext cx="1285884" cy="357190"/>
          </a:xfrm>
          <a:prstGeom prst="bentConnector3">
            <a:avLst>
              <a:gd name="adj1" fmla="val 43461"/>
            </a:avLst>
          </a:prstGeom>
          <a:ln w="76200">
            <a:solidFill>
              <a:srgbClr val="FFFF00"/>
            </a:solidFill>
            <a:tailEnd type="arrow"/>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142844" y="285728"/>
            <a:ext cx="87630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Istilah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pengorbanan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1214414" y="1428736"/>
            <a:ext cx="6705600" cy="1000132"/>
          </a:xfrm>
          <a:prstGeom prst="roundRect">
            <a:avLst>
              <a:gd name="adj" fmla="val 26725"/>
            </a:avLst>
          </a:prstGeom>
          <a:solidFill>
            <a:schemeClr val="tx1">
              <a:alpha val="80000"/>
            </a:schemeClr>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Kesanggupan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melakukan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atau</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menanggung</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sesuatu</a:t>
            </a:r>
            <a:endParaRPr lang="en-US" sz="28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Rounded Rectangle 4"/>
          <p:cNvSpPr/>
          <p:nvPr/>
        </p:nvSpPr>
        <p:spPr>
          <a:xfrm>
            <a:off x="1714480" y="3857628"/>
            <a:ext cx="5929354" cy="1428760"/>
          </a:xfrm>
          <a:prstGeom prst="roundRect">
            <a:avLst>
              <a:gd name="adj" fmla="val 35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Mangsa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sesuatu</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kejadian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malapetaka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kemalangan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tipu</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daya</a:t>
            </a:r>
            <a:endParaRPr lang="en-US" sz="26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Down Arrow 5"/>
          <p:cNvSpPr/>
          <p:nvPr/>
        </p:nvSpPr>
        <p:spPr>
          <a:xfrm rot="16200000">
            <a:off x="1397775" y="3388515"/>
            <a:ext cx="633410" cy="1000132"/>
          </a:xfrm>
          <a:prstGeom prst="downArrow">
            <a:avLst/>
          </a:prstGeom>
          <a:solidFill>
            <a:schemeClr val="bg1"/>
          </a:solidFill>
          <a:ln w="28575">
            <a:solidFill>
              <a:srgbClr val="EA04B9"/>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7" name="Rounded Rectangle 6"/>
          <p:cNvSpPr/>
          <p:nvPr/>
        </p:nvSpPr>
        <p:spPr>
          <a:xfrm>
            <a:off x="214282" y="2928934"/>
            <a:ext cx="3429000" cy="619124"/>
          </a:xfrm>
          <a:prstGeom prst="roundRect">
            <a:avLst>
              <a:gd name="adj" fmla="val 40059"/>
            </a:avLst>
          </a:prstGeom>
          <a:solidFill>
            <a:srgbClr val="C0000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Korban</a:t>
            </a:r>
            <a:endParaRPr lang="en-US" sz="28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142844" y="285728"/>
            <a:ext cx="8763000"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Pengertian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sebenar</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1214414" y="1428736"/>
            <a:ext cx="6929486" cy="2143140"/>
          </a:xfrm>
          <a:prstGeom prst="roundRect">
            <a:avLst>
              <a:gd name="adj" fmla="val 26725"/>
            </a:avLst>
          </a:prstGeom>
          <a:solidFill>
            <a:schemeClr val="tx1">
              <a:alpha val="80000"/>
            </a:schemeClr>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Kesanggupan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untuk</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melaksanakan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atau</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menanggung</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sesuatu</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amanah</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tanggungjawab</a:t>
            </a:r>
            <a:endParaRPr lang="en-US" sz="28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Rounded Rectangle 4"/>
          <p:cNvSpPr/>
          <p:nvPr/>
        </p:nvSpPr>
        <p:spPr>
          <a:xfrm>
            <a:off x="4357686" y="3429000"/>
            <a:ext cx="3500462" cy="1000132"/>
          </a:xfrm>
          <a:prstGeom prst="roundRect">
            <a:avLst>
              <a:gd name="adj" fmla="val 40059"/>
            </a:avLst>
          </a:prstGeom>
          <a:solidFill>
            <a:srgbClr val="C0000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Mendapatkan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keredhaanNya</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Down Arrow 5"/>
          <p:cNvSpPr/>
          <p:nvPr/>
        </p:nvSpPr>
        <p:spPr>
          <a:xfrm rot="16200000">
            <a:off x="4040981" y="3102763"/>
            <a:ext cx="633410" cy="1000132"/>
          </a:xfrm>
          <a:prstGeom prst="downArrow">
            <a:avLst/>
          </a:prstGeom>
          <a:solidFill>
            <a:schemeClr val="bg1"/>
          </a:solidFill>
          <a:ln w="28575">
            <a:solidFill>
              <a:srgbClr val="EA04B9"/>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Snip Same Side Corner Rectangle 2"/>
          <p:cNvSpPr/>
          <p:nvPr/>
        </p:nvSpPr>
        <p:spPr>
          <a:xfrm>
            <a:off x="1428728" y="1571612"/>
            <a:ext cx="6572296" cy="1143008"/>
          </a:xfrm>
          <a:prstGeom prst="snip2SameRect">
            <a:avLst>
              <a:gd name="adj1" fmla="val 10248"/>
              <a:gd name="adj2" fmla="val 10862"/>
            </a:avLst>
          </a:prstGeom>
          <a:solidFill>
            <a:schemeClr val="accent6">
              <a:lumMod val="75000"/>
            </a:schemeClr>
          </a:solid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Bukan</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mangsa</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sesuatu</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kejadian</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atau</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tipu</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muslihat</a:t>
            </a:r>
            <a:endParaRPr lang="ms-MY" sz="26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Snip Same Side Corner Rectangle 3"/>
          <p:cNvSpPr/>
          <p:nvPr/>
        </p:nvSpPr>
        <p:spPr>
          <a:xfrm>
            <a:off x="1500166" y="3143248"/>
            <a:ext cx="6572296" cy="1357322"/>
          </a:xfrm>
          <a:prstGeom prst="snip2SameRect">
            <a:avLst>
              <a:gd name="adj1" fmla="val 10248"/>
              <a:gd name="adj2" fmla="val 10862"/>
            </a:avLst>
          </a:prstGeom>
          <a:solidFill>
            <a:schemeClr val="accent6">
              <a:lumMod val="50000"/>
            </a:schemeClr>
          </a:solid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Ia</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adalah</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ketaatan</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secara</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rela</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hati</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menanggung</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segala</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kesulitan</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demi</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keredhaan</a:t>
            </a:r>
            <a:r>
              <a:rPr lang="en-US" sz="26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Allah                                                                                                                                                                                                                                                                                                                                                                                                                                                                                                                                                                                                                                                                                                                                                                                                                  </a:t>
            </a:r>
            <a:endParaRPr lang="ms-MY" sz="26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0" y="285728"/>
            <a:ext cx="8858280" cy="523220"/>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Pengorbanan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bukan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korban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suasana</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6" name="Curved Up Arrow 5"/>
          <p:cNvSpPr/>
          <p:nvPr/>
        </p:nvSpPr>
        <p:spPr>
          <a:xfrm rot="4681938" flipV="1">
            <a:off x="7805886" y="2503889"/>
            <a:ext cx="1090275" cy="976053"/>
          </a:xfrm>
          <a:prstGeom prst="curvedUpArrow">
            <a:avLst/>
          </a:prstGeom>
          <a:solidFill>
            <a:schemeClr val="bg1"/>
          </a:solidFill>
          <a:ln>
            <a:solidFill>
              <a:srgbClr val="EA04B9"/>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
        <p:nvSpPr>
          <p:cNvPr id="7" name="Curved Up Arrow 6"/>
          <p:cNvSpPr/>
          <p:nvPr/>
        </p:nvSpPr>
        <p:spPr>
          <a:xfrm rot="4681938" flipV="1">
            <a:off x="7260527" y="717939"/>
            <a:ext cx="1090275" cy="976053"/>
          </a:xfrm>
          <a:prstGeom prst="curvedUpArrow">
            <a:avLst/>
          </a:prstGeom>
          <a:solidFill>
            <a:schemeClr val="bg1"/>
          </a:solidFill>
          <a:ln>
            <a:solidFill>
              <a:srgbClr val="EA04B9"/>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304800" y="374672"/>
            <a:ext cx="8624888"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Sedarilah</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saudara</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sekalian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Down Arrow 3"/>
          <p:cNvSpPr/>
          <p:nvPr/>
        </p:nvSpPr>
        <p:spPr>
          <a:xfrm>
            <a:off x="1371600" y="1714488"/>
            <a:ext cx="6477000" cy="3805254"/>
          </a:xfrm>
          <a:prstGeom prst="downArrow">
            <a:avLst>
              <a:gd name="adj1" fmla="val 64929"/>
              <a:gd name="adj2" fmla="val 50000"/>
            </a:avLst>
          </a:prstGeom>
          <a:solidFill>
            <a:srgbClr val="FFC000"/>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r>
              <a:rPr lang="en-US" sz="3000"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Pengorbanan</a:t>
            </a:r>
            <a:r>
              <a:rPr lang="en-US" sz="3000"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satu</a:t>
            </a:r>
            <a:r>
              <a:rPr lang="en-US" sz="3000"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ujian</a:t>
            </a:r>
            <a:r>
              <a:rPr lang="en-US" sz="3000"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keimanan</a:t>
            </a:r>
            <a:r>
              <a:rPr lang="en-US" sz="3000"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3000"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pengabdian</a:t>
            </a:r>
            <a:r>
              <a:rPr lang="en-US" sz="3000"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diri</a:t>
            </a:r>
            <a:r>
              <a:rPr lang="en-US" sz="3000"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i="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kepada</a:t>
            </a:r>
            <a:r>
              <a:rPr lang="en-US" sz="3000" i="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Allah</a:t>
            </a:r>
            <a:endParaRPr lang="ms-MY" sz="3000" i="1" dirty="0">
              <a:effectLst>
                <a:glow rad="101600">
                  <a:schemeClr val="tx1">
                    <a:alpha val="60000"/>
                  </a:schemeClr>
                </a:glow>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71406" y="142852"/>
            <a:ext cx="8929688" cy="954107"/>
          </a:xfrm>
          <a:prstGeom prst="rect">
            <a:avLst/>
          </a:prstGeom>
        </p:spPr>
        <p:txBody>
          <a:bodyPr>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Ankabut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1-3</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TextBox 3"/>
          <p:cNvSpPr txBox="1"/>
          <p:nvPr/>
        </p:nvSpPr>
        <p:spPr>
          <a:xfrm>
            <a:off x="0" y="4000504"/>
            <a:ext cx="9144000" cy="2800767"/>
          </a:xfrm>
          <a:prstGeom prst="rect">
            <a:avLst/>
          </a:prstGeom>
          <a:solidFill>
            <a:srgbClr val="FF0000">
              <a:alpha val="37000"/>
            </a:srgbClr>
          </a:solidFill>
          <a:ln w="57150">
            <a:noFill/>
          </a:ln>
        </p:spPr>
        <p:txBody>
          <a:bodyPr wrap="square">
            <a:spAutoFit/>
          </a:bodyPr>
          <a:lstStyle/>
          <a:p>
            <a:pPr algn="ctr"/>
            <a:r>
              <a:rPr lang="fi-FI" sz="22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Alif Lam Mim. Patutkah manusia menyangka bahawa mereka akan dibiarkan dengan hanya berkata: "Kami beriman", sedang mereka tidak diuji (dengan sesuatu dugaan)?. Dan demi sesungguhnya! Kami telah menguji orang yang terdahulu daripada mereka, maka nyata apa yang diketahui Allah tentang orang yang sebenar-benarnya beriman dan nyata pula apa yang diketahuinya tentang orang yang berdusta”.</a:t>
            </a:r>
            <a:endParaRPr lang="ms-MY" sz="22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0" y="1272305"/>
            <a:ext cx="9144000" cy="2585323"/>
          </a:xfrm>
          <a:prstGeom prst="rect">
            <a:avLst/>
          </a:prstGeom>
          <a:solidFill>
            <a:schemeClr val="accent6">
              <a:lumMod val="75000"/>
              <a:alpha val="44000"/>
            </a:schemeClr>
          </a:solid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الم. أَحَسِبَ النَّاسُ أَن يُتْرَكُوا أَن يَقُولُوا آمَنَّا وَهُمْ َلا يُفْتَنُونَ. وَلَقَدْ فَتَنَّا الَّذِينَ مِن قَبْلِهِمْ فَلَيَعْلَمَنَّ اللهُ الَّذِينَ صَدَقُوا وَلَيَعْلَمَنَّ الْكَاذِبِينَ</a:t>
            </a:r>
            <a:endParaRPr lang="en-US"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0" y="71414"/>
            <a:ext cx="885828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Setiap</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muslim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telah</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diasuh</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dengan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pengorbanan</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Snip Same Side Corner Rectangle 3"/>
          <p:cNvSpPr/>
          <p:nvPr/>
        </p:nvSpPr>
        <p:spPr>
          <a:xfrm>
            <a:off x="928662" y="4000504"/>
            <a:ext cx="7358114" cy="1214446"/>
          </a:xfrm>
          <a:prstGeom prst="snip2SameRect">
            <a:avLst>
              <a:gd name="adj1" fmla="val 8485"/>
              <a:gd name="adj2" fmla="val 9546"/>
            </a:avLst>
          </a:prstGeom>
          <a:solidFill>
            <a:srgbClr val="EB0398"/>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Korbankan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masa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tenaga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harta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benda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sebagai</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bukti</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keimanan</a:t>
            </a:r>
            <a:endParaRPr lang="en-US" sz="2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radley Hand ITC" pitchFamily="66" charset="0"/>
            </a:endParaRPr>
          </a:p>
        </p:txBody>
      </p:sp>
      <p:sp>
        <p:nvSpPr>
          <p:cNvPr id="5" name="Striped Right Arrow 4"/>
          <p:cNvSpPr/>
          <p:nvPr/>
        </p:nvSpPr>
        <p:spPr>
          <a:xfrm>
            <a:off x="928662" y="3643314"/>
            <a:ext cx="1571636" cy="785818"/>
          </a:xfrm>
          <a:prstGeom prst="stripedRightArrow">
            <a:avLst/>
          </a:prstGeom>
          <a:solidFill>
            <a:srgbClr val="0070C0"/>
          </a:solidFill>
          <a:ln>
            <a:solidFill>
              <a:srgbClr val="EA04B9"/>
            </a:solidFill>
          </a:ln>
          <a:effectLst>
            <a:glow rad="101600">
              <a:srgbClr val="EB0398">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6" name="Rounded Rectangle 5"/>
          <p:cNvSpPr/>
          <p:nvPr/>
        </p:nvSpPr>
        <p:spPr>
          <a:xfrm>
            <a:off x="642910" y="1643050"/>
            <a:ext cx="8001056" cy="1066800"/>
          </a:xfrm>
          <a:prstGeom prst="roundRect">
            <a:avLst>
              <a:gd name="adj" fmla="val 351"/>
            </a:avLst>
          </a:prstGeom>
          <a:solidFill>
            <a:srgbClr val="0070C0"/>
          </a:solidFill>
          <a:ln w="28575">
            <a:solidFill>
              <a:schemeClr val="bg1"/>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sz="28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Chevron 6"/>
          <p:cNvSpPr/>
          <p:nvPr/>
        </p:nvSpPr>
        <p:spPr>
          <a:xfrm rot="5400000">
            <a:off x="4252910" y="2676520"/>
            <a:ext cx="685800" cy="762000"/>
          </a:xfrm>
          <a:prstGeom prst="chevron">
            <a:avLst/>
          </a:prstGeom>
          <a:solidFill>
            <a:srgbClr val="FFFF00"/>
          </a:solidFill>
          <a:ln>
            <a:solidFill>
              <a:schemeClr val="tx1"/>
            </a:solidFill>
          </a:ln>
          <a:effectLst>
            <a:glow rad="101600">
              <a:srgbClr val="FF0000">
                <a:alpha val="60000"/>
              </a:srgb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
        <p:nvSpPr>
          <p:cNvPr id="8" name="Chevron 7"/>
          <p:cNvSpPr/>
          <p:nvPr/>
        </p:nvSpPr>
        <p:spPr>
          <a:xfrm rot="4473861">
            <a:off x="1687227" y="2479805"/>
            <a:ext cx="685800" cy="762000"/>
          </a:xfrm>
          <a:prstGeom prst="chevron">
            <a:avLst/>
          </a:prstGeom>
          <a:solidFill>
            <a:srgbClr val="FFFF00"/>
          </a:solidFill>
          <a:ln>
            <a:solidFill>
              <a:schemeClr val="tx1"/>
            </a:solidFill>
          </a:ln>
          <a:effectLst>
            <a:glow rad="101600">
              <a:srgbClr val="FF0000">
                <a:alpha val="60000"/>
              </a:srgb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
        <p:nvSpPr>
          <p:cNvPr id="9" name="Rounded Rectangle 8"/>
          <p:cNvSpPr/>
          <p:nvPr/>
        </p:nvSpPr>
        <p:spPr>
          <a:xfrm>
            <a:off x="4643438" y="1714488"/>
            <a:ext cx="2143140" cy="538154"/>
          </a:xfrm>
          <a:prstGeom prst="roundRect">
            <a:avLst>
              <a:gd name="adj" fmla="val 40059"/>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Zakat</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10" name="Rounded Rectangle 9"/>
          <p:cNvSpPr/>
          <p:nvPr/>
        </p:nvSpPr>
        <p:spPr>
          <a:xfrm>
            <a:off x="2714612" y="2071678"/>
            <a:ext cx="2214578" cy="538154"/>
          </a:xfrm>
          <a:prstGeom prst="roundRect">
            <a:avLst>
              <a:gd name="adj" fmla="val 40059"/>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Puasa</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11" name="Rounded Rectangle 10"/>
          <p:cNvSpPr/>
          <p:nvPr/>
        </p:nvSpPr>
        <p:spPr>
          <a:xfrm>
            <a:off x="785786" y="1714488"/>
            <a:ext cx="2286016" cy="538154"/>
          </a:xfrm>
          <a:prstGeom prst="roundRect">
            <a:avLst>
              <a:gd name="adj" fmla="val 40059"/>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Solat</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12" name="Chevron 11"/>
          <p:cNvSpPr/>
          <p:nvPr/>
        </p:nvSpPr>
        <p:spPr>
          <a:xfrm rot="5938987">
            <a:off x="6896116" y="2533644"/>
            <a:ext cx="685800" cy="762000"/>
          </a:xfrm>
          <a:prstGeom prst="chevron">
            <a:avLst/>
          </a:prstGeom>
          <a:solidFill>
            <a:srgbClr val="FFFF00"/>
          </a:solidFill>
          <a:ln>
            <a:solidFill>
              <a:schemeClr val="tx1"/>
            </a:solidFill>
          </a:ln>
          <a:effectLst>
            <a:glow rad="101600">
              <a:srgbClr val="FF0000">
                <a:alpha val="60000"/>
              </a:srgb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
        <p:nvSpPr>
          <p:cNvPr id="13" name="Rounded Rectangle 12"/>
          <p:cNvSpPr/>
          <p:nvPr/>
        </p:nvSpPr>
        <p:spPr>
          <a:xfrm>
            <a:off x="6572264" y="2071678"/>
            <a:ext cx="1928826" cy="538154"/>
          </a:xfrm>
          <a:prstGeom prst="roundRect">
            <a:avLst>
              <a:gd name="adj" fmla="val 40059"/>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Haji</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157162" y="71414"/>
            <a:ext cx="8763000" cy="1015663"/>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Tuntutan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pengorbanan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meliputi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semua</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lapangan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hidup</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571472" y="1500174"/>
            <a:ext cx="7848600" cy="1000132"/>
          </a:xfrm>
          <a:prstGeom prst="roundRect">
            <a:avLst>
              <a:gd name="adj" fmla="val 351"/>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35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Murid</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berkorban</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untuk</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menguasai</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sesuatu</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ilmu</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dan</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kemahiran</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endParaRPr lang="en-US" sz="2800" dirty="0">
              <a:ln>
                <a:solidFill>
                  <a:schemeClr val="tx1"/>
                </a:solidFill>
              </a:ln>
              <a:solidFill>
                <a:schemeClr val="bg1"/>
              </a:solidFill>
              <a:effectLst>
                <a:glow rad="101600">
                  <a:schemeClr val="tx1">
                    <a:alpha val="60000"/>
                  </a:schemeClr>
                </a:glow>
              </a:effectLst>
              <a:latin typeface="Arial Black" pitchFamily="34" charset="0"/>
              <a:cs typeface="Arial" charset="0"/>
            </a:endParaRPr>
          </a:p>
        </p:txBody>
      </p:sp>
      <p:sp>
        <p:nvSpPr>
          <p:cNvPr id="5" name="Snip Same Side Corner Rectangle 4"/>
          <p:cNvSpPr/>
          <p:nvPr/>
        </p:nvSpPr>
        <p:spPr>
          <a:xfrm>
            <a:off x="969890" y="2419178"/>
            <a:ext cx="7816952" cy="1152698"/>
          </a:xfrm>
          <a:prstGeom prst="snip2SameRect">
            <a:avLst>
              <a:gd name="adj1" fmla="val 16667"/>
              <a:gd name="adj2" fmla="val 17626"/>
            </a:avLst>
          </a:prstGeom>
          <a:ln w="38100">
            <a:solidFill>
              <a:schemeClr val="bg1"/>
            </a:solidFill>
          </a:ln>
          <a:effectLst>
            <a:glow rad="101600">
              <a:schemeClr val="tx1">
                <a:alpha val="6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Guru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berkorban</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mendidik</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demi</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kejayaan</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murid</a:t>
            </a:r>
            <a:endParaRPr lang="ms-MY" sz="2600"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ounded Rectangle 5"/>
          <p:cNvSpPr/>
          <p:nvPr/>
        </p:nvSpPr>
        <p:spPr>
          <a:xfrm>
            <a:off x="571472" y="3571876"/>
            <a:ext cx="7848600" cy="1000132"/>
          </a:xfrm>
          <a:prstGeom prst="roundRect">
            <a:avLst>
              <a:gd name="adj" fmla="val 351"/>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35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Suami</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isteri</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berkorban</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demi</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kebahagiaan</a:t>
            </a:r>
            <a:r>
              <a:rPr lang="en-US" sz="2800" dirty="0" smtClean="0">
                <a:ln>
                  <a:solidFill>
                    <a:schemeClr val="tx1"/>
                  </a:solidFill>
                </a:ln>
                <a:solidFill>
                  <a:schemeClr val="bg1"/>
                </a:solidFill>
                <a:effectLst>
                  <a:glow rad="101600">
                    <a:schemeClr val="tx1">
                      <a:alpha val="60000"/>
                    </a:schemeClr>
                  </a:glo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effectLst>
                <a:latin typeface="Arial Black" pitchFamily="34" charset="0"/>
                <a:cs typeface="Arial" charset="0"/>
              </a:rPr>
              <a:t>pasangan</a:t>
            </a:r>
            <a:endParaRPr lang="en-US" sz="2800" dirty="0">
              <a:ln>
                <a:solidFill>
                  <a:schemeClr val="tx1"/>
                </a:solidFill>
              </a:ln>
              <a:solidFill>
                <a:schemeClr val="bg1"/>
              </a:solidFill>
              <a:effectLst>
                <a:glow rad="101600">
                  <a:schemeClr val="tx1">
                    <a:alpha val="60000"/>
                  </a:schemeClr>
                </a:glow>
              </a:effectLst>
              <a:latin typeface="Arial Black" pitchFamily="34" charset="0"/>
              <a:cs typeface="Arial" charset="0"/>
            </a:endParaRPr>
          </a:p>
        </p:txBody>
      </p:sp>
      <p:sp>
        <p:nvSpPr>
          <p:cNvPr id="7" name="Snip Same Side Corner Rectangle 6"/>
          <p:cNvSpPr/>
          <p:nvPr/>
        </p:nvSpPr>
        <p:spPr>
          <a:xfrm>
            <a:off x="928662" y="4490880"/>
            <a:ext cx="7816952" cy="1152698"/>
          </a:xfrm>
          <a:prstGeom prst="snip2SameRect">
            <a:avLst>
              <a:gd name="adj1" fmla="val 16667"/>
              <a:gd name="adj2" fmla="val 17626"/>
            </a:avLst>
          </a:prstGeom>
          <a:ln w="38100">
            <a:solidFill>
              <a:schemeClr val="bg1"/>
            </a:solidFill>
          </a:ln>
          <a:effectLst>
            <a:glow rad="101600">
              <a:schemeClr val="tx1">
                <a:alpha val="6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Ibubapa</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berkorban</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dalam</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mendidik</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membesarkan</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anak-anak</a:t>
            </a:r>
            <a:endParaRPr lang="ms-MY" sz="2600"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157162" y="71414"/>
            <a:ext cx="8763000" cy="1015663"/>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Tuntutan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pengorbanan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meliputi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semua</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lapangan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hidup</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571472" y="1500174"/>
            <a:ext cx="7848600" cy="1000132"/>
          </a:xfrm>
          <a:prstGeom prst="roundRect">
            <a:avLst>
              <a:gd name="adj" fmla="val 351"/>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35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Anak</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berkorban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menjaga</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kebajikan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ibubapa</a:t>
            </a:r>
            <a:endParaRPr lang="en-US" sz="28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Snip Same Side Corner Rectangle 4"/>
          <p:cNvSpPr/>
          <p:nvPr/>
        </p:nvSpPr>
        <p:spPr>
          <a:xfrm>
            <a:off x="969890" y="2419178"/>
            <a:ext cx="7816952" cy="1152698"/>
          </a:xfrm>
          <a:prstGeom prst="snip2SameRect">
            <a:avLst>
              <a:gd name="adj1" fmla="val 16667"/>
              <a:gd name="adj2" fmla="val 17626"/>
            </a:avLst>
          </a:prstGeom>
          <a:ln w="38100">
            <a:solidFill>
              <a:schemeClr val="bg1"/>
            </a:solidFill>
          </a:ln>
          <a:effectLst>
            <a:glow rad="101600">
              <a:schemeClr val="tx1">
                <a:alpha val="6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Pemimpin</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berkorban</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membela</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nasib</a:t>
            </a:r>
            <a:r>
              <a:rPr lang="en-US" sz="2600"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600"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rakyat</a:t>
            </a:r>
            <a:endParaRPr lang="ms-MY" sz="2600"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ounded Rectangle 5"/>
          <p:cNvSpPr/>
          <p:nvPr/>
        </p:nvSpPr>
        <p:spPr>
          <a:xfrm>
            <a:off x="571472" y="3571876"/>
            <a:ext cx="7848600" cy="1000132"/>
          </a:xfrm>
          <a:prstGeom prst="roundRect">
            <a:avLst>
              <a:gd name="adj" fmla="val 351"/>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35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Warganegara</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berkorban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demi</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kedaulatan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8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8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keamanan</a:t>
            </a:r>
            <a:endParaRPr lang="en-US" sz="28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Rounded Rectangle 6"/>
          <p:cNvSpPr/>
          <p:nvPr/>
        </p:nvSpPr>
        <p:spPr>
          <a:xfrm>
            <a:off x="928662" y="4714884"/>
            <a:ext cx="7072362" cy="1143008"/>
          </a:xfrm>
          <a:prstGeom prst="roundRect">
            <a:avLst>
              <a:gd name="adj" fmla="val 40059"/>
            </a:avLst>
          </a:prstGeom>
          <a:solidFill>
            <a:srgbClr val="FF000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Kesanggupan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serah</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apa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sahaja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demi</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agama,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negara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umat</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Islam</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381000" y="71414"/>
            <a:ext cx="8334404"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Keperluan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ketaatan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untuk</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bertaqarrub</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571472" y="2214554"/>
            <a:ext cx="8072494" cy="1214446"/>
          </a:xfrm>
          <a:prstGeom prst="roundRect">
            <a:avLst>
              <a:gd name="adj" fmla="val 351"/>
            </a:avLst>
          </a:prstGeom>
          <a:solidFill>
            <a:srgbClr val="0070C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Niat</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yang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tulus</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untuk</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mencapai</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keredhaan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Allah.</a:t>
            </a:r>
          </a:p>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Akan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hasilkan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mutu</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kerja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yang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tinggi</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Rounded Rectangle 4"/>
          <p:cNvSpPr/>
          <p:nvPr/>
        </p:nvSpPr>
        <p:spPr>
          <a:xfrm>
            <a:off x="500034" y="4786322"/>
            <a:ext cx="8077200" cy="990600"/>
          </a:xfrm>
          <a:prstGeom prst="roundRect">
            <a:avLst>
              <a:gd name="adj" fmla="val 351"/>
            </a:avLst>
          </a:prstGeom>
          <a:solidFill>
            <a:srgbClr val="0070C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Harus</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memenuhi</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syarak</a:t>
            </a:r>
            <a:endParaRPr lang="en-US" sz="26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Right Arrow Callout 5"/>
          <p:cNvSpPr/>
          <p:nvPr/>
        </p:nvSpPr>
        <p:spPr>
          <a:xfrm>
            <a:off x="357158" y="1349318"/>
            <a:ext cx="4572032" cy="1008112"/>
          </a:xfrm>
          <a:prstGeom prst="rightArrowCallout">
            <a:avLst>
              <a:gd name="adj1" fmla="val 76830"/>
              <a:gd name="adj2" fmla="val 50000"/>
              <a:gd name="adj3" fmla="val 37958"/>
              <a:gd name="adj4" fmla="val 82621"/>
            </a:avLst>
          </a:prstGeom>
          <a:solidFill>
            <a:srgbClr val="009900"/>
          </a:solidFill>
          <a:ln>
            <a:solidFill>
              <a:schemeClr val="bg1"/>
            </a:solidFill>
          </a:ln>
          <a:effectLst>
            <a:glow rad="101600">
              <a:srgbClr val="0099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1. </a:t>
            </a:r>
            <a:r>
              <a:rPr lang="en-US" sz="24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Keikhlasan</a:t>
            </a:r>
            <a:endParaRPr lang="en-MY" sz="2400" dirty="0"/>
          </a:p>
        </p:txBody>
      </p:sp>
      <p:sp>
        <p:nvSpPr>
          <p:cNvPr id="7" name="Right Arrow Callout 6"/>
          <p:cNvSpPr/>
          <p:nvPr/>
        </p:nvSpPr>
        <p:spPr>
          <a:xfrm>
            <a:off x="357158" y="3571876"/>
            <a:ext cx="4643470" cy="1285884"/>
          </a:xfrm>
          <a:prstGeom prst="rightArrowCallout">
            <a:avLst>
              <a:gd name="adj1" fmla="val 76830"/>
              <a:gd name="adj2" fmla="val 50000"/>
              <a:gd name="adj3" fmla="val 37958"/>
              <a:gd name="adj4" fmla="val 82621"/>
            </a:avLst>
          </a:prstGeom>
          <a:solidFill>
            <a:srgbClr val="009900"/>
          </a:solidFill>
          <a:ln>
            <a:solidFill>
              <a:schemeClr val="bg1"/>
            </a:solidFill>
          </a:ln>
          <a:effectLst>
            <a:glow rad="101600">
              <a:srgbClr val="0099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2. </a:t>
            </a:r>
            <a:r>
              <a:rPr lang="en-US" sz="24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Laksanakan</a:t>
            </a:r>
            <a:r>
              <a:rPr lang="en-US" sz="24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4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tanggungjawab</a:t>
            </a:r>
            <a:r>
              <a:rPr lang="en-US" sz="24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4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dengan</a:t>
            </a:r>
            <a:r>
              <a:rPr lang="en-US" sz="24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4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betul</a:t>
            </a:r>
            <a:endParaRPr lang="en-MY"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0" y="1714488"/>
            <a:ext cx="9144000" cy="2400657"/>
          </a:xfrm>
          <a:prstGeom prst="rect">
            <a:avLst/>
          </a:prstGeom>
          <a:solidFill>
            <a:schemeClr val="accent6">
              <a:lumMod val="75000"/>
              <a:alpha val="45000"/>
            </a:schemeClr>
          </a:solidFill>
        </p:spPr>
        <p:txBody>
          <a:bodyPr wrap="square">
            <a:spAutoFit/>
          </a:bodyPr>
          <a:lstStyle/>
          <a:p>
            <a:pPr algn="ctr" fontAlgn="auto">
              <a:spcBef>
                <a:spcPts val="0"/>
              </a:spcBef>
              <a:spcAft>
                <a:spcPts val="0"/>
              </a:spcAft>
              <a:defRPr/>
            </a:pPr>
            <a:r>
              <a:rPr lang="ar-SA" sz="15000" b="1" dirty="0" smtClean="0">
                <a:solidFill>
                  <a:srgbClr val="FFFF00"/>
                </a:solidFill>
                <a:effectLst>
                  <a:glow rad="101600">
                    <a:schemeClr val="tx1">
                      <a:alpha val="60000"/>
                    </a:schemeClr>
                  </a:glow>
                </a:effectLst>
                <a:latin typeface="Traditional Arabic" pitchFamily="2" charset="-78"/>
                <a:cs typeface="Traditional Arabic" pitchFamily="2" charset="-78"/>
              </a:rPr>
              <a:t>الْحَمْدُ ِللهِ</a:t>
            </a:r>
            <a:endParaRPr lang="en-US" sz="15000" b="1" dirty="0">
              <a:ln w="3175" cmpd="sng">
                <a:solidFill>
                  <a:schemeClr val="tx1"/>
                </a:solidFill>
                <a:prstDash val="solid"/>
              </a:ln>
              <a:solidFill>
                <a:srgbClr val="FFFF00"/>
              </a:solidFill>
              <a:effectLst>
                <a:glow rad="101600">
                  <a:schemeClr val="tx1">
                    <a:alpha val="60000"/>
                  </a:schemeClr>
                </a:glow>
              </a:effectLst>
              <a:latin typeface="Traditional Arabic" pitchFamily="2" charset="-78"/>
              <a:cs typeface="Traditional Arabic" pitchFamily="2" charset="-78"/>
            </a:endParaRPr>
          </a:p>
        </p:txBody>
      </p:sp>
      <p:sp>
        <p:nvSpPr>
          <p:cNvPr id="4" name="TextBox 3"/>
          <p:cNvSpPr txBox="1"/>
          <p:nvPr/>
        </p:nvSpPr>
        <p:spPr>
          <a:xfrm>
            <a:off x="0" y="4500570"/>
            <a:ext cx="9144000" cy="1323439"/>
          </a:xfrm>
          <a:prstGeom prst="rect">
            <a:avLst/>
          </a:prstGeom>
          <a:solidFill>
            <a:srgbClr val="FF0000">
              <a:alpha val="30000"/>
            </a:srgbClr>
          </a:solidFill>
          <a:ln w="57150">
            <a:noFill/>
          </a:ln>
        </p:spPr>
        <p:txBody>
          <a:bodyPr wrap="square">
            <a:spAutoFit/>
          </a:bodyPr>
          <a:lstStyle/>
          <a:p>
            <a:pPr algn="ctr" fontAlgn="auto">
              <a:spcBef>
                <a:spcPts val="0"/>
              </a:spcBef>
              <a:spcAft>
                <a:spcPts val="0"/>
              </a:spcAft>
              <a:defRPr/>
            </a:pPr>
            <a:r>
              <a:rPr lang="en-US" sz="4000"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Segala</a:t>
            </a:r>
            <a:r>
              <a:rPr lang="en-US" sz="40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40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puji-pujian</a:t>
            </a:r>
            <a:r>
              <a:rPr lang="en-US" sz="40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40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hanya</a:t>
            </a:r>
            <a:r>
              <a:rPr lang="en-US" sz="40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40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a:t>
            </a:r>
            <a:r>
              <a:rPr lang="en-US" sz="40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S.W.T.</a:t>
            </a:r>
            <a:endParaRPr lang="en-US" sz="40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762000" y="415333"/>
            <a:ext cx="7500990"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142844" y="285728"/>
            <a:ext cx="876300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Rasulullah</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S.A.W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bersabda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TextBox 3"/>
          <p:cNvSpPr txBox="1"/>
          <p:nvPr/>
        </p:nvSpPr>
        <p:spPr>
          <a:xfrm>
            <a:off x="0" y="3929066"/>
            <a:ext cx="9144000" cy="1569660"/>
          </a:xfrm>
          <a:prstGeom prst="rect">
            <a:avLst/>
          </a:prstGeom>
          <a:solidFill>
            <a:srgbClr val="CC0000">
              <a:alpha val="36863"/>
            </a:srgbClr>
          </a:solidFill>
          <a:ln w="57150">
            <a:noFill/>
          </a:ln>
        </p:spPr>
        <p:txBody>
          <a:bodyPr wrap="square">
            <a:spAutoFit/>
          </a:bodyPr>
          <a:lstStyle/>
          <a:p>
            <a:pPr algn="ct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Sesungguhnya</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s.w.t</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tidak</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melihat</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rupa</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paras</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kamu</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tidak</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pula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melihat</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pada</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penampilan</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zahir</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kamu</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tetapi</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sesungguhnya</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s.w.t</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melihat</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hati</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perbuatan</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MY" sz="2400" b="1"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kamu</a:t>
            </a:r>
            <a:r>
              <a:rPr lang="en-MY" sz="2400" b="1"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ms-MY" sz="2400" b="1"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0" y="1340768"/>
            <a:ext cx="9144000" cy="1569660"/>
          </a:xfrm>
          <a:prstGeom prst="rect">
            <a:avLst/>
          </a:prstGeom>
          <a:solidFill>
            <a:schemeClr val="accent6">
              <a:lumMod val="75000"/>
              <a:alpha val="46000"/>
            </a:schemeClr>
          </a:solidFill>
        </p:spPr>
        <p:txBody>
          <a:bodyPr wrap="square">
            <a:spAutoFit/>
          </a:bodyPr>
          <a:lstStyle/>
          <a:p>
            <a:pPr algn="ctr" rtl="1"/>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إِنَّ اللهَ لاَ يَنْظُرُ إِلىَ أَجْسَامِكُمْ وَلاَ إِلىَ صُوَرِكُمْ وَإِنَّمَا يَنْظُرُ إِلَى قُلُوْبِكُمْ وَأَعْمَالِكُمْ</a:t>
            </a:r>
            <a:endParaRPr lang="en-US"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71438" y="285728"/>
            <a:ext cx="8858280" cy="523220"/>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Kesimpulan</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Snip Same Side Corner Rectangle 3"/>
          <p:cNvSpPr/>
          <p:nvPr/>
        </p:nvSpPr>
        <p:spPr>
          <a:xfrm>
            <a:off x="928662" y="3222666"/>
            <a:ext cx="7858180" cy="1000132"/>
          </a:xfrm>
          <a:prstGeom prst="snip2SameRect">
            <a:avLst>
              <a:gd name="adj1" fmla="val 10248"/>
              <a:gd name="adj2" fmla="val 10862"/>
            </a:avLst>
          </a:prstGeom>
          <a:solidFill>
            <a:srgbClr val="CC0066"/>
          </a:solid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Keluarga</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masyarakat</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akan</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kukuh</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harmoni</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dengan</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limpahan</a:t>
            </a:r>
            <a:r>
              <a:rPr lang="en-US"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rahmat</a:t>
            </a:r>
            <a:endParaRPr lang="ms-MY" sz="28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Snip Same Side Corner Rectangle 4"/>
          <p:cNvSpPr/>
          <p:nvPr/>
        </p:nvSpPr>
        <p:spPr>
          <a:xfrm>
            <a:off x="857224" y="1643050"/>
            <a:ext cx="7929618" cy="928694"/>
          </a:xfrm>
          <a:prstGeom prst="snip2SameRect">
            <a:avLst>
              <a:gd name="adj1" fmla="val 8485"/>
              <a:gd name="adj2" fmla="val 9546"/>
            </a:avLst>
          </a:prstGeom>
          <a:solidFill>
            <a:srgbClr val="FF0000">
              <a:alpha val="41000"/>
            </a:srgbClr>
          </a:solidFill>
          <a:ln w="5715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Perlu</a:t>
            </a:r>
            <a:r>
              <a:rPr lang="en-US" sz="28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8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laksanakan</a:t>
            </a:r>
            <a:r>
              <a:rPr lang="en-US" sz="28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8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amanah</a:t>
            </a:r>
            <a:r>
              <a:rPr lang="en-US" sz="28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8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secara</a:t>
            </a:r>
            <a:r>
              <a:rPr lang="en-US" sz="28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8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ikhlas</a:t>
            </a:r>
            <a:r>
              <a:rPr lang="en-US" sz="28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8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dan</a:t>
            </a:r>
            <a:r>
              <a:rPr lang="en-US" sz="28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8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rPr>
              <a:t>jujur</a:t>
            </a:r>
            <a:endParaRPr lang="ms-MY" sz="28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ndParaRPr>
          </a:p>
        </p:txBody>
      </p:sp>
      <p:sp>
        <p:nvSpPr>
          <p:cNvPr id="6" name="Curved Up Arrow 5"/>
          <p:cNvSpPr/>
          <p:nvPr/>
        </p:nvSpPr>
        <p:spPr>
          <a:xfrm rot="4681938" flipV="1">
            <a:off x="7832032" y="2289576"/>
            <a:ext cx="1090275" cy="976053"/>
          </a:xfrm>
          <a:prstGeom prst="curvedUpArrow">
            <a:avLst/>
          </a:prstGeom>
          <a:solidFill>
            <a:schemeClr val="bg1"/>
          </a:solidFill>
          <a:ln>
            <a:solidFill>
              <a:srgbClr val="EA04B9"/>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71406" y="142852"/>
            <a:ext cx="8929688" cy="954107"/>
          </a:xfrm>
          <a:prstGeom prst="rect">
            <a:avLst/>
          </a:prstGeom>
        </p:spPr>
        <p:txBody>
          <a:bodyPr>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An’am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162-164</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2" y="1428736"/>
            <a:ext cx="9144000" cy="5078313"/>
          </a:xfrm>
          <a:prstGeom prst="rect">
            <a:avLst/>
          </a:prstGeom>
          <a:solidFill>
            <a:schemeClr val="accent6">
              <a:lumMod val="75000"/>
              <a:alpha val="44000"/>
            </a:schemeClr>
          </a:solid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قُلْ إِنَّ صَلاَتِي وَنُسُكِي وَمَحْيَايَ وَمَمَاتِي لِلّهِ رَبِّ الْعَالَمِي. لاَ شَرِيكَ لَهُ وَبِذَلِكَ أُمِرْتُ وَأَنَاْ أَوَّلُ الْمُسْلِمِي. قُلْ أَغَيْرَ اللّهِ أَبْغِي رَبًّا وَهُوَ رَبُّ كُلِّ شَيْءٍ وَلاَ تَكْسِبُ كُلُّ نَفْسٍ إِلاَّ عَلَيْهَا وَلاَ تَزِرُ وَازِرَةٌ وِزْرَ أُخْرَى ثُمَّ إِلَى رَبِّكُم مَّرْجِعُكُمْ فَيُنَبِّئُكُم بِمَا كُنتُمْ فِيهِ تَخْتَلِفُونَ </a:t>
            </a:r>
            <a:endParaRPr lang="en-US"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71406" y="285728"/>
            <a:ext cx="8929688" cy="523220"/>
          </a:xfrm>
          <a:prstGeom prst="rect">
            <a:avLst/>
          </a:prstGeom>
        </p:spPr>
        <p:txBody>
          <a:bodyPr>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Maksudnya</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2" y="1428736"/>
            <a:ext cx="9144000" cy="5062924"/>
          </a:xfrm>
          <a:prstGeom prst="rect">
            <a:avLst/>
          </a:prstGeom>
          <a:solidFill>
            <a:srgbClr val="C00000">
              <a:alpha val="44000"/>
            </a:srgbClr>
          </a:solidFill>
        </p:spPr>
        <p:txBody>
          <a:bodyPr wrap="square">
            <a:spAutoFit/>
          </a:bodyPr>
          <a:lstStyle/>
          <a:p>
            <a:pPr algn="ct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Katakanlah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Sesungguhnya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sembahyangku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ibadatku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hidupku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matiku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hanyalah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untuk</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Tuhan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Mentadbirkan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sekalian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alam</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tiadalah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sekutu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bagiNya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dengan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demikian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sahajalah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diperintahkan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adalah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orang</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Islam yang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awal</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pertama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berserah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diri</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Katakanlah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Patutkah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mencari</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Tuhan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selain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padahal</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lah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Tuhan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bagi</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tiap-tiap</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seorang</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melainkan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atas</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dirinya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sendirinya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seorang</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berdosa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tidak</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akan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memikul</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dosa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orang</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lain;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kemudian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tuhan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kamu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lah</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tempat</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kamu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kembali</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lalu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menerangkan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kamu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aakan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apa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kamu</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berselisihan</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padanya</a:t>
            </a:r>
            <a:r>
              <a:rPr lang="en-US"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t>
            </a:r>
            <a:endParaRPr lang="ms-MY" sz="24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rtl="1"/>
            <a:endParaRPr lang="en-US" sz="1100" b="1"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Traditional Arabic"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r="648" b="3175"/>
          <a:stretch>
            <a:fillRect/>
          </a:stretch>
        </p:blipFill>
        <p:spPr bwMode="auto">
          <a:xfrm>
            <a:off x="0" y="0"/>
            <a:ext cx="9144000" cy="6858000"/>
          </a:xfrm>
          <a:prstGeom prst="rect">
            <a:avLst/>
          </a:prstGeom>
          <a:noFill/>
          <a:ln w="9525" algn="in">
            <a:noFill/>
            <a:miter lim="800000"/>
            <a:headEnd/>
            <a:tailEnd/>
          </a:ln>
          <a:effectLst/>
        </p:spPr>
      </p:pic>
      <p:sp>
        <p:nvSpPr>
          <p:cNvPr id="5" name="Rectangle 4"/>
          <p:cNvSpPr/>
          <p:nvPr/>
        </p:nvSpPr>
        <p:spPr>
          <a:xfrm>
            <a:off x="0" y="1897457"/>
            <a:ext cx="9144000" cy="4031873"/>
          </a:xfrm>
          <a:prstGeom prst="rect">
            <a:avLst/>
          </a:prstGeom>
          <a:solidFill>
            <a:srgbClr val="92D050">
              <a:alpha val="16000"/>
            </a:srgbClr>
          </a:solidFill>
        </p:spPr>
        <p:txBody>
          <a:bodyPr wrap="square">
            <a:spAutoFit/>
          </a:bodyPr>
          <a:lstStyle/>
          <a:p>
            <a:pPr algn="ctr">
              <a:defRPr/>
            </a:pP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Aamiin</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Ya</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Rabbal</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Aalamin</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a:t>
            </a:r>
          </a:p>
          <a:p>
            <a:pPr algn="ctr">
              <a:defRPr/>
            </a:pP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Tuhan</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Yang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Memperkenankan</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endParaRPr lang="en-US" sz="3200" b="1" dirty="0"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endParaRPr>
          </a:p>
          <a:p>
            <a:pPr algn="ctr">
              <a:defRPr/>
            </a:pPr>
            <a:r>
              <a:rPr lang="en-US" sz="3200" b="1" dirty="0" err="1"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Doa</a:t>
            </a:r>
            <a:r>
              <a:rPr lang="en-US" sz="3200" b="1" dirty="0"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Orang-orang</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Yang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Taat</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p>
          <a:p>
            <a:pPr algn="ctr">
              <a:defRPr/>
            </a:pP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Berilah</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Taufik</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Kepada</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p>
          <a:p>
            <a:pPr algn="ctr">
              <a:defRPr/>
            </a:pP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Kami</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Di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Dalam</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Mentaatimu</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endParaRPr lang="en-US" sz="3200" b="1" dirty="0"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endParaRPr>
          </a:p>
          <a:p>
            <a:pPr algn="ctr">
              <a:defRPr/>
            </a:pPr>
            <a:r>
              <a:rPr lang="en-US" sz="3200" b="1" dirty="0" err="1"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Ampunilah</a:t>
            </a:r>
            <a:r>
              <a:rPr lang="en-US" sz="3200" b="1" dirty="0"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Kepada</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Mereka</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endParaRPr lang="en-US" sz="3200" b="1" dirty="0"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endParaRPr>
          </a:p>
          <a:p>
            <a:pPr algn="ctr">
              <a:defRPr/>
            </a:pPr>
            <a:r>
              <a:rPr lang="en-US" sz="3200" b="1" dirty="0"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Yang </a:t>
            </a:r>
            <a:r>
              <a:rPr lang="en-US" sz="3200" b="1" dirty="0" err="1"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Memohon</a:t>
            </a:r>
            <a:r>
              <a:rPr lang="en-US" sz="3200" b="1" dirty="0"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 </a:t>
            </a:r>
            <a:r>
              <a:rPr lang="en-US" sz="3200" b="1" dirty="0" err="1">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Keampunan</a:t>
            </a:r>
            <a:r>
              <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a:t>
            </a:r>
          </a:p>
          <a:p>
            <a:pPr algn="ctr">
              <a:defRPr/>
            </a:pPr>
            <a:r>
              <a:rPr lang="en-US" sz="3200" b="1" dirty="0" err="1"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Aamiin</a:t>
            </a:r>
            <a:r>
              <a:rPr lang="en-US" sz="3200" b="1" dirty="0" smtClean="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rPr>
              <a:t>……</a:t>
            </a:r>
            <a:endParaRPr lang="en-US" sz="3200" b="1" dirty="0">
              <a:ln w="28575">
                <a:solidFill>
                  <a:schemeClr val="tx1"/>
                </a:solidFill>
              </a:ln>
              <a:solidFill>
                <a:srgbClr val="FFFF00"/>
              </a:solidFill>
              <a:effectLst>
                <a:glow rad="101600">
                  <a:schemeClr val="tx1">
                    <a:alpha val="60000"/>
                  </a:schemeClr>
                </a:glow>
                <a:outerShdw blurRad="38100" dist="38100" dir="2700000" algn="tl">
                  <a:srgbClr val="C0C0C0"/>
                </a:outerShdw>
              </a:effectLst>
              <a:latin typeface="Arial Black" pitchFamily="34" charset="0"/>
              <a:cs typeface="Arial" charset="0"/>
            </a:endParaRPr>
          </a:p>
        </p:txBody>
      </p:sp>
      <p:sp>
        <p:nvSpPr>
          <p:cNvPr id="6" name="Rectangle 5"/>
          <p:cNvSpPr/>
          <p:nvPr/>
        </p:nvSpPr>
        <p:spPr>
          <a:xfrm>
            <a:off x="0" y="397259"/>
            <a:ext cx="9144032" cy="1200329"/>
          </a:xfrm>
          <a:prstGeom prst="rect">
            <a:avLst/>
          </a:prstGeom>
        </p:spPr>
        <p:txBody>
          <a:bodyPr wrap="square">
            <a:spAutoFit/>
          </a:bodyPr>
          <a:lstStyle/>
          <a:p>
            <a:pPr algn="ctr">
              <a:defRPr/>
            </a:pPr>
            <a:r>
              <a:rPr lang="en-US" sz="3600" b="1" dirty="0" err="1">
                <a:ln w="28575">
                  <a:solidFill>
                    <a:schemeClr val="tx1"/>
                  </a:solidFill>
                </a:ln>
                <a:solidFill>
                  <a:schemeClr val="accent6">
                    <a:lumMod val="75000"/>
                  </a:schemeClr>
                </a:solidFill>
                <a:effectLst>
                  <a:glow rad="101600">
                    <a:schemeClr val="accent6">
                      <a:satMod val="175000"/>
                      <a:alpha val="40000"/>
                    </a:schemeClr>
                  </a:glow>
                  <a:outerShdw blurRad="38100" dist="38100" dir="2700000" algn="tl">
                    <a:srgbClr val="C0C0C0"/>
                  </a:outerShdw>
                </a:effectLst>
                <a:latin typeface="Arial Black" pitchFamily="34" charset="0"/>
                <a:cs typeface="Arial" charset="0"/>
              </a:rPr>
              <a:t>Doa</a:t>
            </a:r>
            <a:r>
              <a:rPr lang="en-US" sz="3600" b="1" dirty="0">
                <a:ln w="28575">
                  <a:solidFill>
                    <a:schemeClr val="tx1"/>
                  </a:solidFill>
                </a:ln>
                <a:solidFill>
                  <a:schemeClr val="accent6">
                    <a:lumMod val="75000"/>
                  </a:schemeClr>
                </a:solidFill>
                <a:effectLst>
                  <a:glow rad="101600">
                    <a:schemeClr val="accent6">
                      <a:satMod val="175000"/>
                      <a:alpha val="40000"/>
                    </a:schemeClr>
                  </a:glow>
                  <a:outerShdw blurRad="38100" dist="38100" dir="2700000" algn="tl">
                    <a:srgbClr val="C0C0C0"/>
                  </a:outerShdw>
                </a:effectLst>
                <a:latin typeface="Arial Black" pitchFamily="34" charset="0"/>
                <a:cs typeface="Arial" charset="0"/>
              </a:rPr>
              <a:t> </a:t>
            </a:r>
          </a:p>
          <a:p>
            <a:pPr algn="ctr">
              <a:defRPr/>
            </a:pPr>
            <a:r>
              <a:rPr lang="en-US" sz="3600" b="1" dirty="0" err="1">
                <a:ln w="28575">
                  <a:solidFill>
                    <a:schemeClr val="tx1"/>
                  </a:solidFill>
                </a:ln>
                <a:solidFill>
                  <a:schemeClr val="accent6">
                    <a:lumMod val="75000"/>
                  </a:schemeClr>
                </a:solidFill>
                <a:effectLst>
                  <a:glow rad="101600">
                    <a:schemeClr val="accent6">
                      <a:satMod val="175000"/>
                      <a:alpha val="40000"/>
                    </a:schemeClr>
                  </a:glow>
                  <a:outerShdw blurRad="38100" dist="38100" dir="2700000" algn="tl">
                    <a:srgbClr val="C0C0C0"/>
                  </a:outerShdw>
                </a:effectLst>
                <a:latin typeface="Arial Black" pitchFamily="34" charset="0"/>
                <a:cs typeface="Arial" charset="0"/>
              </a:rPr>
              <a:t>Antara</a:t>
            </a:r>
            <a:r>
              <a:rPr lang="en-US" sz="3600" b="1" dirty="0">
                <a:ln w="28575">
                  <a:solidFill>
                    <a:schemeClr val="tx1"/>
                  </a:solidFill>
                </a:ln>
                <a:solidFill>
                  <a:schemeClr val="accent6">
                    <a:lumMod val="75000"/>
                  </a:schemeClr>
                </a:solidFill>
                <a:effectLst>
                  <a:glow rad="101600">
                    <a:schemeClr val="accent6">
                      <a:satMod val="175000"/>
                      <a:alpha val="40000"/>
                    </a:schemeClr>
                  </a:glow>
                  <a:outerShdw blurRad="38100" dist="38100" dir="2700000" algn="tl">
                    <a:srgbClr val="C0C0C0"/>
                  </a:outerShdw>
                </a:effectLst>
                <a:latin typeface="Arial Black" pitchFamily="34" charset="0"/>
                <a:cs typeface="Arial" charset="0"/>
              </a:rPr>
              <a:t> </a:t>
            </a:r>
            <a:r>
              <a:rPr lang="en-US" sz="3600" b="1" dirty="0" err="1">
                <a:ln w="28575">
                  <a:solidFill>
                    <a:schemeClr val="tx1"/>
                  </a:solidFill>
                </a:ln>
                <a:solidFill>
                  <a:schemeClr val="accent6">
                    <a:lumMod val="75000"/>
                  </a:schemeClr>
                </a:solidFill>
                <a:effectLst>
                  <a:glow rad="101600">
                    <a:schemeClr val="accent6">
                      <a:satMod val="175000"/>
                      <a:alpha val="40000"/>
                    </a:schemeClr>
                  </a:glow>
                  <a:outerShdw blurRad="38100" dist="38100" dir="2700000" algn="tl">
                    <a:srgbClr val="C0C0C0"/>
                  </a:outerShdw>
                </a:effectLst>
                <a:latin typeface="Arial Black" pitchFamily="34" charset="0"/>
                <a:cs typeface="Arial" charset="0"/>
              </a:rPr>
              <a:t>Dua</a:t>
            </a:r>
            <a:r>
              <a:rPr lang="en-US" sz="3600" b="1" dirty="0">
                <a:ln w="28575">
                  <a:solidFill>
                    <a:schemeClr val="tx1"/>
                  </a:solidFill>
                </a:ln>
                <a:solidFill>
                  <a:schemeClr val="accent6">
                    <a:lumMod val="75000"/>
                  </a:schemeClr>
                </a:solidFill>
                <a:effectLst>
                  <a:glow rad="101600">
                    <a:schemeClr val="accent6">
                      <a:satMod val="175000"/>
                      <a:alpha val="40000"/>
                    </a:schemeClr>
                  </a:glow>
                  <a:outerShdw blurRad="38100" dist="38100" dir="2700000" algn="tl">
                    <a:srgbClr val="C0C0C0"/>
                  </a:outerShdw>
                </a:effectLst>
                <a:latin typeface="Arial Black" pitchFamily="34" charset="0"/>
                <a:cs typeface="Arial" charset="0"/>
              </a:rPr>
              <a:t> </a:t>
            </a:r>
            <a:r>
              <a:rPr lang="en-US" sz="3600" b="1" dirty="0" err="1">
                <a:ln w="28575">
                  <a:solidFill>
                    <a:schemeClr val="tx1"/>
                  </a:solidFill>
                </a:ln>
                <a:solidFill>
                  <a:schemeClr val="accent6">
                    <a:lumMod val="75000"/>
                  </a:schemeClr>
                </a:solidFill>
                <a:effectLst>
                  <a:glow rad="101600">
                    <a:schemeClr val="accent6">
                      <a:satMod val="175000"/>
                      <a:alpha val="40000"/>
                    </a:schemeClr>
                  </a:glow>
                  <a:outerShdw blurRad="38100" dist="38100" dir="2700000" algn="tl">
                    <a:srgbClr val="C0C0C0"/>
                  </a:outerShdw>
                </a:effectLst>
                <a:latin typeface="Arial Black" pitchFamily="34" charset="0"/>
                <a:cs typeface="Arial" charset="0"/>
              </a:rPr>
              <a:t>Khutbah</a:t>
            </a:r>
            <a:endParaRPr lang="en-US" sz="3600" dirty="0">
              <a:ln w="28575">
                <a:solidFill>
                  <a:schemeClr val="tx1"/>
                </a:solidFill>
              </a:ln>
              <a:solidFill>
                <a:schemeClr val="accent6">
                  <a:lumMod val="75000"/>
                </a:schemeClr>
              </a:solidFill>
              <a:effectLst>
                <a:glow rad="101600">
                  <a:schemeClr val="accent6">
                    <a:satMod val="175000"/>
                    <a:alpha val="40000"/>
                  </a:schemeClr>
                </a:glow>
                <a:outerShdw blurRad="38100" dist="38100" dir="2700000" algn="tl">
                  <a:srgbClr val="C0C0C0"/>
                </a:outerShdw>
              </a:effectLst>
              <a:latin typeface="Arial Black"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out)">
                                      <p:cBhvr>
                                        <p:cTn id="7" dur="2000"/>
                                        <p:tgtEl>
                                          <p:spTgt spid="5"/>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plus(ou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lum bright="-10000" contrast="20000"/>
          </a:blip>
          <a:srcRect l="3148" r="1631" b="1587"/>
          <a:stretch>
            <a:fillRect/>
          </a:stretch>
        </p:blipFill>
        <p:spPr bwMode="auto">
          <a:xfrm>
            <a:off x="0" y="0"/>
            <a:ext cx="9144000" cy="6858000"/>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0" y="357166"/>
            <a:ext cx="9144000"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
        <p:nvSpPr>
          <p:cNvPr id="4" name="Rectangle 3"/>
          <p:cNvSpPr/>
          <p:nvPr/>
        </p:nvSpPr>
        <p:spPr>
          <a:xfrm>
            <a:off x="0" y="2285992"/>
            <a:ext cx="9144000" cy="2215991"/>
          </a:xfrm>
          <a:prstGeom prst="rect">
            <a:avLst/>
          </a:prstGeom>
          <a:solidFill>
            <a:schemeClr val="accent6">
              <a:lumMod val="75000"/>
              <a:alpha val="46000"/>
            </a:schemeClr>
          </a:solidFill>
        </p:spPr>
        <p:txBody>
          <a:bodyPr wrap="square">
            <a:spAutoFit/>
          </a:bodyPr>
          <a:lstStyle/>
          <a:p>
            <a:pPr algn="ctr" rtl="1" fontAlgn="auto">
              <a:spcBef>
                <a:spcPts val="0"/>
              </a:spcBef>
              <a:spcAft>
                <a:spcPts val="0"/>
              </a:spcAft>
              <a:defRPr/>
            </a:pPr>
            <a:r>
              <a:rPr lang="ar-SA" sz="138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rPr>
              <a:t>الْحَمْدُ لِلَّهِ</a:t>
            </a:r>
            <a:endParaRPr lang="en-US" sz="138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endParaRPr>
          </a:p>
        </p:txBody>
      </p:sp>
      <p:sp>
        <p:nvSpPr>
          <p:cNvPr id="5" name="TextBox 4"/>
          <p:cNvSpPr txBox="1"/>
          <p:nvPr/>
        </p:nvSpPr>
        <p:spPr>
          <a:xfrm>
            <a:off x="0" y="4697094"/>
            <a:ext cx="9144000" cy="1446550"/>
          </a:xfrm>
          <a:prstGeom prst="rect">
            <a:avLst/>
          </a:prstGeom>
          <a:solidFill>
            <a:srgbClr val="C00000">
              <a:alpha val="51000"/>
            </a:srgbClr>
          </a:solidFill>
          <a:ln w="57150">
            <a:noFill/>
          </a:ln>
        </p:spPr>
        <p:txBody>
          <a:bodyPr wrap="square">
            <a:spAutoFit/>
          </a:bodyPr>
          <a:lstStyle/>
          <a:p>
            <a:pPr algn="ctr" fontAlgn="auto">
              <a:spcBef>
                <a:spcPts val="0"/>
              </a:spcBef>
              <a:spcAft>
                <a:spcPts val="0"/>
              </a:spcAft>
              <a:defRPr/>
            </a:pPr>
            <a:r>
              <a:rPr lang="en-US" sz="44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4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4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4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4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r>
              <a:rPr lang="en-US" sz="44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r>
              <a:rPr lang="ar-SA" sz="44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endParaRPr lang="en-US" sz="44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71406" y="142852"/>
            <a:ext cx="8929688" cy="954107"/>
          </a:xfrm>
          <a:prstGeom prst="rect">
            <a:avLst/>
          </a:prstGeom>
        </p:spPr>
        <p:txBody>
          <a:bodyPr>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Baqarah</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207</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TextBox 3"/>
          <p:cNvSpPr txBox="1"/>
          <p:nvPr/>
        </p:nvSpPr>
        <p:spPr>
          <a:xfrm>
            <a:off x="0" y="4114800"/>
            <a:ext cx="9144000" cy="1815882"/>
          </a:xfrm>
          <a:prstGeom prst="rect">
            <a:avLst/>
          </a:prstGeom>
          <a:solidFill>
            <a:srgbClr val="CC0000">
              <a:alpha val="37000"/>
            </a:srgbClr>
          </a:solidFill>
          <a:ln w="57150">
            <a:noFill/>
          </a:ln>
        </p:spPr>
        <p:txBody>
          <a:bodyPr wrap="square">
            <a:spAutoFit/>
          </a:bodyPr>
          <a:lstStyle/>
          <a:p>
            <a:pPr algn="ct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di</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antara</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manusia</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ada</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yang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mengorbankan</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dirinya</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kerana</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mencari</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keredhaan</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semata-mata</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pula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Amat</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belas</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kasihan</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akan</a:t>
            </a:r>
            <a:r>
              <a:rPr lang="en-US" sz="2800" i="1"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i="1"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hamba-hambaNya</a:t>
            </a:r>
            <a:endParaRPr lang="ms-MY"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0" y="1643050"/>
            <a:ext cx="9144000" cy="1754326"/>
          </a:xfrm>
          <a:prstGeom prst="rect">
            <a:avLst/>
          </a:prstGeom>
          <a:solidFill>
            <a:schemeClr val="accent6">
              <a:lumMod val="75000"/>
              <a:alpha val="44000"/>
            </a:schemeClr>
          </a:solid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وَمِنَ النَّاسِ مَن يَشْرِي نَفْسَهُ ابْتِغَاء مَرْضَاتِ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 وَاللهُ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رَؤُوفٌ بِالْعِبَادِ</a:t>
            </a:r>
            <a:endParaRPr lang="en-US"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0" y="1785926"/>
            <a:ext cx="9144000" cy="1754326"/>
          </a:xfrm>
          <a:prstGeom prst="rect">
            <a:avLst/>
          </a:prstGeom>
          <a:solidFill>
            <a:schemeClr val="accent6">
              <a:lumMod val="75000"/>
              <a:alpha val="43000"/>
            </a:schemeClr>
          </a:solidFill>
        </p:spPr>
        <p:txBody>
          <a:bodyPr wrap="square">
            <a:spAutoFit/>
          </a:bodyPr>
          <a:lstStyle/>
          <a:p>
            <a:pPr algn="ctr"/>
            <a:r>
              <a:rPr lang="ar-SA" sz="5400" b="1" dirty="0" smtClean="0">
                <a:ln w="18415" cmpd="sng">
                  <a:noFill/>
                  <a:prstDash val="solid"/>
                </a:ln>
                <a:solidFill>
                  <a:srgbClr val="FFFF00"/>
                </a:solidFill>
                <a:effectLst>
                  <a:glow rad="101600">
                    <a:schemeClr val="tx1">
                      <a:alpha val="40000"/>
                    </a:schemeClr>
                  </a:glow>
                  <a:outerShdw blurRad="38100" dist="38100" dir="2700000" algn="tl">
                    <a:srgbClr val="000000">
                      <a:alpha val="43137"/>
                    </a:srgbClr>
                  </a:outerShdw>
                </a:effectLst>
                <a:latin typeface="Traditional Arabic" pitchFamily="18" charset="-78"/>
                <a:cs typeface="Traditional Arabic" pitchFamily="18" charset="-78"/>
              </a:rPr>
              <a:t>وَأَشْهَدُ أَنْ لآ إِلَهَ إِلاَّ اللهُ وَحْدَهُ لاَ شَرِيْكَ لَهُ، وَأَشْهَدُ أَنَّ مُحَمَّدًا عَبْدُهُ وَرَسُولُهُ</a:t>
            </a:r>
            <a:endParaRPr lang="ms-MY" sz="5400" b="1" dirty="0">
              <a:ln w="18415" cmpd="sng">
                <a:noFill/>
                <a:prstDash val="solid"/>
              </a:ln>
              <a:solidFill>
                <a:srgbClr val="FFFF00"/>
              </a:solidFill>
              <a:effectLst>
                <a:glow rad="101600">
                  <a:schemeClr val="tx1">
                    <a:alpha val="4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4" name="Rectangle 3"/>
          <p:cNvSpPr/>
          <p:nvPr/>
        </p:nvSpPr>
        <p:spPr>
          <a:xfrm>
            <a:off x="714348" y="285728"/>
            <a:ext cx="7500990"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TextBox 4"/>
          <p:cNvSpPr txBox="1"/>
          <p:nvPr/>
        </p:nvSpPr>
        <p:spPr>
          <a:xfrm>
            <a:off x="0" y="3739598"/>
            <a:ext cx="9144000" cy="2554545"/>
          </a:xfrm>
          <a:prstGeom prst="rect">
            <a:avLst/>
          </a:prstGeom>
          <a:solidFill>
            <a:srgbClr val="FF0000">
              <a:alpha val="46000"/>
            </a:srgbClr>
          </a:solidFill>
          <a:ln w="57150">
            <a:noFill/>
          </a:ln>
        </p:spPr>
        <p:txBody>
          <a:bodyPr wrap="square">
            <a:spAutoFit/>
          </a:bodyPr>
          <a:lstStyle/>
          <a:p>
            <a:pPr algn="ctr" fontAlgn="auto">
              <a:spcBef>
                <a:spcPts val="0"/>
              </a:spcBef>
              <a:spcAft>
                <a:spcPts val="0"/>
              </a:spcAft>
              <a:defRPr/>
            </a:pP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bahawasanya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Tuhan</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selain</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Yang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Maha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Esa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sekutu</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bagiNya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adalah</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hambaNya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RasulNya</a:t>
            </a:r>
            <a:r>
              <a:rPr lang="en-US" sz="32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32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500034" y="357166"/>
            <a:ext cx="8215370" cy="523220"/>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295400"/>
            <a:ext cx="9144000" cy="2585323"/>
          </a:xfrm>
          <a:prstGeom prst="rect">
            <a:avLst/>
          </a:prstGeom>
          <a:solidFill>
            <a:schemeClr val="accent6">
              <a:lumMod val="75000"/>
              <a:alpha val="40000"/>
            </a:schemeClr>
          </a:solid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سَيِّدِنَا مُحَمَّدٍ وَعَلَى آلِهِ وَصَحْبِهِ أَجْمَعِيْنَ، وَمَنْ تَبِعَهُمْ بِإِحْسَانٍ ِإلَى يَوْمِ الدِّيْنِ.</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4306431"/>
            <a:ext cx="9144000" cy="2246769"/>
          </a:xfrm>
          <a:prstGeom prst="rect">
            <a:avLst/>
          </a:prstGeom>
          <a:solidFill>
            <a:srgbClr val="FF0000">
              <a:alpha val="43000"/>
            </a:srgbClr>
          </a:solidFill>
          <a:ln w="57150">
            <a:noFill/>
          </a:ln>
        </p:spPr>
        <p:txBody>
          <a:bodyPr wrap="square">
            <a:spAutoFit/>
          </a:bodyPr>
          <a:lstStyle/>
          <a:p>
            <a:pPr algn="ctr" fontAlgn="auto">
              <a:spcBef>
                <a:spcPts val="0"/>
              </a:spcBef>
              <a:spcAft>
                <a:spcPts val="0"/>
              </a:spcAft>
              <a:defRPr/>
            </a:pP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penghulu</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kami</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sesiapa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yang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mengikutnya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dengan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kebaikan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pembalasan</a:t>
            </a:r>
            <a:endParaRPr lang="en-US" sz="28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71406" y="117439"/>
            <a:ext cx="8929688" cy="954107"/>
          </a:xfrm>
          <a:prstGeom prst="rect">
            <a:avLst/>
          </a:prstGeom>
        </p:spPr>
        <p:txBody>
          <a:bodyPr>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An’am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165</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TextBox 3"/>
          <p:cNvSpPr txBox="1"/>
          <p:nvPr/>
        </p:nvSpPr>
        <p:spPr>
          <a:xfrm>
            <a:off x="0" y="3857628"/>
            <a:ext cx="9144000" cy="2677656"/>
          </a:xfrm>
          <a:prstGeom prst="rect">
            <a:avLst/>
          </a:prstGeom>
          <a:solidFill>
            <a:srgbClr val="CC0000">
              <a:alpha val="37000"/>
            </a:srgbClr>
          </a:solidFill>
          <a:ln w="57150">
            <a:noFill/>
          </a:ln>
        </p:spPr>
        <p:txBody>
          <a:bodyPr wrap="square">
            <a:spAutoFit/>
          </a:bodyPr>
          <a:lstStyle/>
          <a:p>
            <a:pPr algn="ct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Dialah</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yang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menjadikan</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kamu</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khalifah</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di</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bumi</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meninggikan</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setengah</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kamu</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setengahnya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yang lain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beberapa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darjat</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kerana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Ia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hendak</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menguji</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kamu</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pada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apa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yang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telah</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telah</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dikurniakanNya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kepada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kamu</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SesungguhnyaTuhanmu</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amatlah</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cepat</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azab</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seksaNya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sesungguhnya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Ia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Maha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Pengampun</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lagi</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Maha</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Mengasihani</a:t>
            </a:r>
            <a:r>
              <a:rPr lang="en-US" sz="24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endParaRPr lang="ms-MY"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0" y="1214422"/>
            <a:ext cx="9144000" cy="2585323"/>
          </a:xfrm>
          <a:prstGeom prst="rect">
            <a:avLst/>
          </a:prstGeom>
          <a:solidFill>
            <a:schemeClr val="accent6">
              <a:lumMod val="75000"/>
              <a:alpha val="44000"/>
            </a:schemeClr>
          </a:solid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وَهُوَ الَّذِي جَعَلَكُمْ خَلاَئِفَ الأَرْضِ وَرَفَعَ بَعْضَكُمْ فَوْقَ بَعْضٍ دَرَجَاتٍ لِّيَبْلُوَكُمْ فِي مَا آتَاكُمْ إِنَّ رَبَّكَ سَرِيعُ الْعِقَابِ وَإِنَّهُ لَغَفُورٌ رَّحِيمٌ</a:t>
            </a:r>
            <a:endParaRPr lang="en-US"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TextBox 2"/>
          <p:cNvSpPr txBox="1"/>
          <p:nvPr/>
        </p:nvSpPr>
        <p:spPr>
          <a:xfrm>
            <a:off x="2214530" y="285728"/>
            <a:ext cx="4419600" cy="584775"/>
          </a:xfrm>
          <a:prstGeom prst="rect">
            <a:avLst/>
          </a:prstGeom>
          <a:noFill/>
        </p:spPr>
        <p:txBody>
          <a:bodyPr>
            <a:spAutoFit/>
          </a:bodyPr>
          <a:lstStyle/>
          <a:p>
            <a:pPr algn="ctr" fontAlgn="auto">
              <a:spcBef>
                <a:spcPts val="0"/>
              </a:spcBef>
              <a:spcAft>
                <a:spcPts val="0"/>
              </a:spcAft>
              <a:defRPr/>
            </a:pPr>
            <a:r>
              <a:rPr lang="en-US" sz="3200" b="1"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mn-cs"/>
              </a:rPr>
              <a:t>Wasiat</a:t>
            </a:r>
            <a:r>
              <a:rPr lang="en-US" sz="3200" b="1"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mn-cs"/>
              </a:rPr>
              <a:t> </a:t>
            </a:r>
            <a:r>
              <a:rPr lang="en-US" sz="3200" b="1"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mn-cs"/>
              </a:rPr>
              <a:t>Takwa</a:t>
            </a:r>
            <a:endParaRPr lang="en-US" sz="3200" b="1" dirty="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mn-cs"/>
            </a:endParaRPr>
          </a:p>
        </p:txBody>
      </p:sp>
      <p:sp>
        <p:nvSpPr>
          <p:cNvPr id="4" name="Rectangle 3"/>
          <p:cNvSpPr/>
          <p:nvPr/>
        </p:nvSpPr>
        <p:spPr>
          <a:xfrm>
            <a:off x="32" y="1549561"/>
            <a:ext cx="9144000" cy="1631216"/>
          </a:xfrm>
          <a:prstGeom prst="rect">
            <a:avLst/>
          </a:prstGeom>
          <a:solidFill>
            <a:schemeClr val="accent6">
              <a:lumMod val="75000"/>
              <a:alpha val="37000"/>
            </a:schemeClr>
          </a:solidFill>
        </p:spPr>
        <p:txBody>
          <a:bodyPr wrap="square">
            <a:spAutoFit/>
          </a:bodyPr>
          <a:lstStyle/>
          <a:p>
            <a:pPr algn="ctr" rtl="1"/>
            <a:r>
              <a:rPr lang="ar-SA" sz="5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فَيَا أَيُّهَا الْمُؤْمِنُوْنَ، اتَّقُوْا اللهَ، وَأُوْصِيكُمْ وَإِيَّايَ بِتَقْوَى الله,</a:t>
            </a:r>
            <a:r>
              <a:rPr lang="ar-EG" sz="5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فَقَدْ فَازَ الْمُتَّقُوْنَ.</a:t>
            </a:r>
            <a:r>
              <a:rPr lang="ar-SA" sz="50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 </a:t>
            </a:r>
            <a:endParaRPr lang="ms-MY" sz="50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5" name="TextBox 4"/>
          <p:cNvSpPr txBox="1"/>
          <p:nvPr/>
        </p:nvSpPr>
        <p:spPr>
          <a:xfrm>
            <a:off x="4730" y="3596722"/>
            <a:ext cx="9144000" cy="3046988"/>
          </a:xfrm>
          <a:prstGeom prst="rect">
            <a:avLst/>
          </a:prstGeom>
          <a:solidFill>
            <a:srgbClr val="FF0000">
              <a:alpha val="51000"/>
            </a:srgbClr>
          </a:solidFill>
          <a:ln w="57150">
            <a:noFill/>
          </a:ln>
        </p:spPr>
        <p:txBody>
          <a:bodyPr wrap="square">
            <a:spAutoFit/>
          </a:bodyPr>
          <a:lstStyle/>
          <a:p>
            <a:pPr algn="ctr" fontAlgn="auto">
              <a:spcBef>
                <a:spcPts val="0"/>
              </a:spcBef>
              <a:spcAft>
                <a:spcPts val="0"/>
              </a:spcAft>
              <a:defRPr/>
            </a:pP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Wahai</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orang-orang</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mukmin</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p>
          <a:p>
            <a:pPr algn="ctr" fontAlgn="auto">
              <a:spcBef>
                <a:spcPts val="0"/>
              </a:spcBef>
              <a:spcAft>
                <a:spcPts val="0"/>
              </a:spcAft>
              <a:defRPr/>
            </a:pP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Aku</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diriku</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sekalian</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agar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Taala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telah</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orang-orang</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yang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endParaRPr lang="en-US" sz="3200" b="1" dirty="0">
              <a:ln>
                <a:solidFill>
                  <a:schemeClr val="tx1"/>
                </a:solidFill>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TextBox 2"/>
          <p:cNvSpPr txBox="1"/>
          <p:nvPr/>
        </p:nvSpPr>
        <p:spPr>
          <a:xfrm>
            <a:off x="2438416" y="273032"/>
            <a:ext cx="4419600" cy="584200"/>
          </a:xfrm>
          <a:prstGeom prst="rect">
            <a:avLst/>
          </a:prstGeom>
          <a:noFill/>
        </p:spPr>
        <p:txBody>
          <a:bodyPr>
            <a:spAutoFit/>
          </a:bodyPr>
          <a:lstStyle/>
          <a:p>
            <a:pPr algn="ctr" fontAlgn="auto">
              <a:spcBef>
                <a:spcPts val="0"/>
              </a:spcBef>
              <a:spcAft>
                <a:spcPts val="0"/>
              </a:spcAft>
              <a:defRPr/>
            </a:pPr>
            <a:r>
              <a:rPr lang="en-US" sz="3200" b="1" dirty="0" err="1" smtClean="0">
                <a:ln>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Pesanan</a:t>
            </a:r>
            <a:r>
              <a:rPr lang="en-US" sz="3200" b="1" dirty="0" smtClean="0">
                <a:ln>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3200" b="1" dirty="0" err="1" smtClean="0">
                <a:ln>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Takwa</a:t>
            </a:r>
            <a:r>
              <a:rPr lang="en-US" sz="3200" b="1" dirty="0" smtClean="0">
                <a:ln>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3200" b="1" dirty="0">
                <a:ln>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a:t>
            </a:r>
          </a:p>
        </p:txBody>
      </p:sp>
      <p:sp>
        <p:nvSpPr>
          <p:cNvPr id="4" name="Snip Single Corner Rectangle 3"/>
          <p:cNvSpPr/>
          <p:nvPr/>
        </p:nvSpPr>
        <p:spPr>
          <a:xfrm>
            <a:off x="1285852" y="3143248"/>
            <a:ext cx="5643602" cy="1000132"/>
          </a:xfrm>
          <a:prstGeom prst="snip1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w="38100">
            <a:solidFill>
              <a:schemeClr val="bg1"/>
            </a:solidFill>
          </a:ln>
          <a:effectLst>
            <a:glow rad="101600">
              <a:schemeClr val="tx1">
                <a:alpha val="6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Semoga</a:t>
            </a:r>
            <a:r>
              <a:rPr lang="en-US" sz="2400" b="1" dirty="0"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diangkatkan</a:t>
            </a:r>
            <a:r>
              <a:rPr lang="en-US" sz="2400" b="1" dirty="0"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darjat</a:t>
            </a:r>
            <a:r>
              <a:rPr lang="en-US" sz="2400" b="1" dirty="0"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disisi</a:t>
            </a:r>
            <a:r>
              <a:rPr lang="en-US" sz="2400" b="1" dirty="0"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 Allah</a:t>
            </a:r>
            <a:endParaRPr lang="ms-MY" sz="2400" b="1" dirty="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Curved Right Arrow 4"/>
          <p:cNvSpPr/>
          <p:nvPr/>
        </p:nvSpPr>
        <p:spPr>
          <a:xfrm rot="361948">
            <a:off x="63963" y="2291802"/>
            <a:ext cx="1309351" cy="1286272"/>
          </a:xfrm>
          <a:prstGeom prst="curvedRightArrow">
            <a:avLst/>
          </a:prstGeom>
          <a:solidFill>
            <a:schemeClr val="bg1"/>
          </a:solidFill>
          <a:ln w="28575">
            <a:solidFill>
              <a:srgbClr val="EA04B9"/>
            </a:solidFill>
          </a:ln>
          <a:effectLst>
            <a:glow rad="101600">
              <a:schemeClr val="accent2">
                <a:satMod val="175000"/>
                <a:alpha val="40000"/>
              </a:schemeClr>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ln>
                <a:solidFill>
                  <a:srgbClr val="00FF00"/>
                </a:solidFill>
              </a:ln>
              <a:solidFill>
                <a:srgbClr val="00FF00"/>
              </a:solidFill>
              <a:effectLst>
                <a:glow rad="101600">
                  <a:schemeClr val="tx1">
                    <a:alpha val="60000"/>
                  </a:schemeClr>
                </a:glow>
              </a:effectLst>
            </a:endParaRPr>
          </a:p>
        </p:txBody>
      </p:sp>
      <p:sp>
        <p:nvSpPr>
          <p:cNvPr id="6" name="Snip Same Side Corner Rectangle 5"/>
          <p:cNvSpPr/>
          <p:nvPr/>
        </p:nvSpPr>
        <p:spPr>
          <a:xfrm>
            <a:off x="714348" y="1857364"/>
            <a:ext cx="4572032" cy="857256"/>
          </a:xfrm>
          <a:prstGeom prst="snip2SameRect">
            <a:avLst/>
          </a:prstGeom>
          <a:solidFill>
            <a:srgbClr val="0000FF"/>
          </a:solidFill>
          <a:ln w="38100">
            <a:solidFill>
              <a:schemeClr val="bg1"/>
            </a:solidFill>
          </a:ln>
          <a:effectLst>
            <a:glow rad="101600">
              <a:schemeClr val="tx1">
                <a:alpha val="6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Tingkatkan</a:t>
            </a:r>
            <a:r>
              <a:rPr lang="en-US" sz="2400" b="1" dirty="0"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b="1" dirty="0" err="1" smtClean="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rPr>
              <a:t>ketakwaan</a:t>
            </a:r>
            <a:endParaRPr lang="ms-MY" sz="2400" b="1" dirty="0">
              <a:ln>
                <a:solidFill>
                  <a:schemeClr val="tx1"/>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2000"/>
                                        <p:tgtEl>
                                          <p:spTgt spid="5"/>
                                        </p:tgtEl>
                                      </p:cBhvr>
                                    </p:animEffect>
                                  </p:childTnLst>
                                </p:cTn>
                              </p:par>
                            </p:childTnLst>
                          </p:cTn>
                        </p:par>
                        <p:par>
                          <p:cTn id="12" fill="hold">
                            <p:stCondLst>
                              <p:cond delay="40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228600" y="117439"/>
            <a:ext cx="876300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Pengorbanan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syarat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utama</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untuk</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mencapai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kecemerlangan</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357158" y="2428868"/>
            <a:ext cx="8077200" cy="990600"/>
          </a:xfrm>
          <a:prstGeom prst="roundRect">
            <a:avLst>
              <a:gd name="adj" fmla="val 351"/>
            </a:avLst>
          </a:prstGeom>
          <a:solidFill>
            <a:srgbClr val="0070C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Dalam</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apa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jua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bidang</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yang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diceburi</a:t>
            </a:r>
            <a:endParaRPr lang="en-US" sz="26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Rounded Rectangle 4"/>
          <p:cNvSpPr/>
          <p:nvPr/>
        </p:nvSpPr>
        <p:spPr>
          <a:xfrm>
            <a:off x="928662" y="4214818"/>
            <a:ext cx="7072362" cy="857256"/>
          </a:xfrm>
          <a:prstGeom prst="roundRect">
            <a:avLst>
              <a:gd name="adj" fmla="val 40059"/>
            </a:avLst>
          </a:prstGeom>
          <a:solidFill>
            <a:srgbClr val="FF000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Tanpa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pengorbanan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cita-cita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angan-angan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tidak</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tercapai</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Curved Up Arrow 5"/>
          <p:cNvSpPr/>
          <p:nvPr/>
        </p:nvSpPr>
        <p:spPr>
          <a:xfrm rot="5225336" flipV="1">
            <a:off x="7247850" y="3344307"/>
            <a:ext cx="1375238" cy="1009731"/>
          </a:xfrm>
          <a:prstGeom prst="curvedUpArrow">
            <a:avLst/>
          </a:prstGeom>
          <a:solidFill>
            <a:schemeClr val="bg1"/>
          </a:solidFill>
          <a:ln>
            <a:solidFill>
              <a:srgbClr val="EA04B9"/>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214282" y="71414"/>
            <a:ext cx="8643998" cy="1015663"/>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Pelbagai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ujian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cabaran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untuk</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menuju</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kecemerlangan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ounded Rectangle 3"/>
          <p:cNvSpPr/>
          <p:nvPr/>
        </p:nvSpPr>
        <p:spPr>
          <a:xfrm>
            <a:off x="571472" y="1428736"/>
            <a:ext cx="8072494" cy="1643074"/>
          </a:xfrm>
          <a:prstGeom prst="roundRect">
            <a:avLst>
              <a:gd name="adj" fmla="val 351"/>
            </a:avLst>
          </a:prstGeom>
          <a:gradFill flip="none" rotWithShape="1">
            <a:gsLst>
              <a:gs pos="0">
                <a:srgbClr val="CC0066">
                  <a:shade val="30000"/>
                  <a:satMod val="115000"/>
                </a:srgbClr>
              </a:gs>
              <a:gs pos="50000">
                <a:srgbClr val="CC0066">
                  <a:shade val="67500"/>
                  <a:satMod val="115000"/>
                </a:srgbClr>
              </a:gs>
              <a:gs pos="100000">
                <a:srgbClr val="CC0066">
                  <a:shade val="100000"/>
                  <a:satMod val="115000"/>
                </a:srgbClr>
              </a:gs>
            </a:gsLst>
            <a:lin ang="27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Sirah</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pengorbanan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p>
          <a:p>
            <a:pPr algn="ctr">
              <a:defRPr/>
            </a:pP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nabi</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Ibrahim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a.s</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sedia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korbankan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anaknya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demi</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kataatan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pada</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Ilahi</a:t>
            </a:r>
            <a:endParaRPr lang="en-US" sz="26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Rounded Rectangle 4"/>
          <p:cNvSpPr/>
          <p:nvPr/>
        </p:nvSpPr>
        <p:spPr>
          <a:xfrm>
            <a:off x="785786" y="3286124"/>
            <a:ext cx="7572428" cy="1143008"/>
          </a:xfrm>
          <a:prstGeom prst="roundRect">
            <a:avLst>
              <a:gd name="adj" fmla="val 351"/>
            </a:avLst>
          </a:prstGeom>
          <a:solidFill>
            <a:srgbClr val="0070C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Siti</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hajar</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sebagai</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ibu</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memberi</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sokongan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6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6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dokongan</a:t>
            </a:r>
            <a:endParaRPr lang="en-US" sz="26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Curved Up Arrow 5"/>
          <p:cNvSpPr/>
          <p:nvPr/>
        </p:nvSpPr>
        <p:spPr>
          <a:xfrm rot="4681938" flipV="1">
            <a:off x="7832030" y="2718203"/>
            <a:ext cx="1090275" cy="976053"/>
          </a:xfrm>
          <a:prstGeom prst="curvedUpArrow">
            <a:avLst/>
          </a:prstGeom>
          <a:solidFill>
            <a:schemeClr val="bg1"/>
          </a:solidFill>
          <a:ln>
            <a:solidFill>
              <a:srgbClr val="EA04B9"/>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
        <p:nvSpPr>
          <p:cNvPr id="7" name="Rounded Rectangle 6"/>
          <p:cNvSpPr/>
          <p:nvPr/>
        </p:nvSpPr>
        <p:spPr>
          <a:xfrm>
            <a:off x="1071538" y="4572008"/>
            <a:ext cx="7143800" cy="1000132"/>
          </a:xfrm>
          <a:prstGeom prst="roundRect">
            <a:avLst>
              <a:gd name="adj" fmla="val 50000"/>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35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Mengajar</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kita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tentang</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peranan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untuk</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melaksanakan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perintah</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Allah</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Curved Up Arrow 7"/>
          <p:cNvSpPr/>
          <p:nvPr/>
        </p:nvSpPr>
        <p:spPr>
          <a:xfrm rot="5144280">
            <a:off x="131459" y="3862760"/>
            <a:ext cx="1451527" cy="894733"/>
          </a:xfrm>
          <a:prstGeom prst="curvedUpArrow">
            <a:avLst/>
          </a:prstGeom>
          <a:solidFill>
            <a:schemeClr val="bg1"/>
          </a:solidFill>
          <a:ln>
            <a:solidFill>
              <a:srgbClr val="EA04B9"/>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214282" y="285728"/>
            <a:ext cx="8777318"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Seruan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bacaan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selawat</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Down Arrow 3"/>
          <p:cNvSpPr/>
          <p:nvPr/>
        </p:nvSpPr>
        <p:spPr>
          <a:xfrm>
            <a:off x="1547664" y="1700808"/>
            <a:ext cx="6408712" cy="3888432"/>
          </a:xfrm>
          <a:prstGeom prst="downArrow">
            <a:avLst/>
          </a:prstGeom>
          <a:solidFill>
            <a:srgbClr val="7030A0"/>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Perbanyakkan</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bacaan</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selawat</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ke</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hadrat</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junjungan</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besar</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Nabi</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Muhammad S.A.W</a:t>
            </a:r>
            <a:endParaRPr lang="en-MY" sz="2400" dirty="0"/>
          </a:p>
        </p:txBody>
      </p:sp>
      <p:sp>
        <p:nvSpPr>
          <p:cNvPr id="5" name="Sun 4"/>
          <p:cNvSpPr/>
          <p:nvPr/>
        </p:nvSpPr>
        <p:spPr>
          <a:xfrm>
            <a:off x="4139952" y="4365104"/>
            <a:ext cx="1224136" cy="1074420"/>
          </a:xfrm>
          <a:prstGeom prst="sun">
            <a:avLst/>
          </a:prstGeom>
          <a:solidFill>
            <a:srgbClr val="FFC000"/>
          </a:solidFill>
          <a:ln>
            <a:solidFill>
              <a:srgbClr val="00FF00"/>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p:cNvSpPr/>
          <p:nvPr/>
        </p:nvSpPr>
        <p:spPr>
          <a:xfrm>
            <a:off x="2771800" y="1412776"/>
            <a:ext cx="642942" cy="642942"/>
          </a:xfrm>
          <a:prstGeom prst="smileyFace">
            <a:avLst/>
          </a:prstGeom>
          <a:solidFill>
            <a:schemeClr val="tx1"/>
          </a:solidFill>
          <a:ln>
            <a:solidFill>
              <a:srgbClr val="FFFF00"/>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0" b="-20000"/>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lum contrast="40000"/>
          </a:blip>
          <a:srcRect/>
          <a:stretch>
            <a:fillRect/>
          </a:stretch>
        </p:blipFill>
        <p:spPr bwMode="auto">
          <a:xfrm>
            <a:off x="0" y="1071546"/>
            <a:ext cx="8715372" cy="5286388"/>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0" y="214290"/>
            <a:ext cx="3214678"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err="1" smtClean="0">
                <a:ln>
                  <a:solidFill>
                    <a:schemeClr val="bg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Selawat</a:t>
            </a:r>
            <a:endParaRPr lang="ms-MY" sz="3600" b="1" dirty="0">
              <a:ln>
                <a:solidFill>
                  <a:schemeClr val="bg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532" t="1680"/>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a:spLocks noChangeArrowheads="1"/>
          </p:cNvSpPr>
          <p:nvPr/>
        </p:nvSpPr>
        <p:spPr bwMode="auto">
          <a:xfrm>
            <a:off x="0" y="3657600"/>
            <a:ext cx="8863042" cy="2914648"/>
          </a:xfrm>
          <a:prstGeom prst="rect">
            <a:avLst/>
          </a:prstGeom>
          <a:noFill/>
          <a:ln w="9525">
            <a:noFill/>
            <a:round/>
            <a:headEnd/>
            <a:tailEnd/>
          </a:ln>
          <a:effectLst/>
        </p:spPr>
        <p:txBody>
          <a:bodyPr lIns="90000" tIns="46800" rIns="90000" bIns="46800" anchor="ctr"/>
          <a:lstStyle/>
          <a:p>
            <a:pPr algn="ctr" fontAlgn="auto">
              <a:spcBef>
                <a:spcPts val="0"/>
              </a:spcBef>
              <a:spcAft>
                <a:spcPts val="0"/>
              </a:spcAft>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Ya</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Allah,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kurniakanlah</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keredhaan</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kepada</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Khulafa</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Rasyidin</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dan</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sahabat</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seluruhnya</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serta</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para</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tabiin</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dengan</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ihsan</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p>
          <a:p>
            <a:pPr algn="ctr" fontAlgn="auto">
              <a:spcBef>
                <a:spcPts val="0"/>
              </a:spcBef>
              <a:spcAft>
                <a:spcPts val="0"/>
              </a:spcAft>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hingga</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hari</a:t>
            </a:r>
            <a:r>
              <a:rPr lang="en-GB" sz="3200" b="1" kern="0" dirty="0"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 </a:t>
            </a:r>
            <a:r>
              <a:rPr lang="en-GB" sz="3200" b="1" kern="0" dirty="0" err="1" smtClean="0">
                <a:ln w="28575">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kemudian</a:t>
            </a:r>
            <a:r>
              <a:rPr lang="en-GB" sz="3200" b="1" kern="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rPr>
              <a:t>.</a:t>
            </a:r>
            <a:endParaRPr lang="en-GB" sz="3200" b="1" kern="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cs typeface="Arial Unicode MS" pitchFamily="34" charset="-128"/>
            </a:endParaRPr>
          </a:p>
        </p:txBody>
      </p:sp>
      <p:sp>
        <p:nvSpPr>
          <p:cNvPr id="5" name="Rectangle 4"/>
          <p:cNvSpPr/>
          <p:nvPr/>
        </p:nvSpPr>
        <p:spPr>
          <a:xfrm>
            <a:off x="0" y="1196876"/>
            <a:ext cx="9144000" cy="2308324"/>
          </a:xfrm>
          <a:prstGeom prst="rect">
            <a:avLst/>
          </a:prstGeom>
          <a:solidFill>
            <a:schemeClr val="accent6">
              <a:lumMod val="75000"/>
              <a:alpha val="31000"/>
            </a:schemeClr>
          </a:solidFill>
        </p:spPr>
        <p:txBody>
          <a:bodyPr wrap="square">
            <a:spAutoFit/>
          </a:bodyPr>
          <a:lstStyle/>
          <a:p>
            <a:pPr algn="ctr" rtl="1" fontAlgn="auto">
              <a:spcBef>
                <a:spcPts val="0"/>
              </a:spcBef>
              <a:spcAft>
                <a:spcPts val="0"/>
              </a:spcAft>
              <a:defRPr/>
            </a:pPr>
            <a:r>
              <a:rPr lang="ar-EG" sz="4800" b="1" kern="0" dirty="0">
                <a:ln>
                  <a:solidFill>
                    <a:srgbClr val="FFFF00"/>
                  </a:solidFill>
                </a:ln>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وَارْضَ اللَّهُمَّ عَنِ الْخُلَفَآءِ الرَّاشِدِيْن وَعَنْ بَقِيَّةِ الصَّحَابَةِ وَالْقَرَابَةِ أَجْمَعِيْن وَالتَّابِعِيْنَ وَتَابِعِي التَّابِعِيْنَ لَهُمْ بِإِحْسَانٍ إِلىَ يَوْمِ الدِّيْن. </a:t>
            </a:r>
            <a:endParaRPr lang="en-MY" sz="4800" kern="0" dirty="0">
              <a:ln>
                <a:solidFill>
                  <a:srgbClr val="FFFF00"/>
                </a:solidFill>
              </a:ln>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532" t="1680"/>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0" y="1872496"/>
            <a:ext cx="9144000" cy="1785104"/>
          </a:xfrm>
          <a:prstGeom prst="rect">
            <a:avLst/>
          </a:prstGeom>
          <a:solidFill>
            <a:schemeClr val="accent6">
              <a:lumMod val="75000"/>
              <a:alpha val="30000"/>
            </a:schemeClr>
          </a:solidFill>
        </p:spPr>
        <p:txBody>
          <a:bodyPr wrap="square">
            <a:spAutoFit/>
          </a:bodyPr>
          <a:lstStyle/>
          <a:p>
            <a:pPr algn="ctr" rtl="1">
              <a:defRPr/>
            </a:pPr>
            <a:r>
              <a:rPr lang="ar-SA" sz="5500" b="1" dirty="0" smtClean="0">
                <a:ln w="9525" cmpd="sng">
                  <a:no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Calibri" pitchFamily="34" charset="0"/>
                <a:cs typeface="Traditional Arabic" pitchFamily="2" charset="-78"/>
              </a:rPr>
              <a:t>اللَّهُمَّ اغْفِرْ لِلْمُسلِمِيْنَ </a:t>
            </a:r>
            <a:r>
              <a:rPr lang="ar-SA" sz="5500" b="1" dirty="0">
                <a:ln w="9525" cmpd="sng">
                  <a:no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Calibri" pitchFamily="34" charset="0"/>
                <a:cs typeface="Traditional Arabic" pitchFamily="2" charset="-78"/>
              </a:rPr>
              <a:t>وَالْمُسلِمَاتِ </a:t>
            </a:r>
            <a:r>
              <a:rPr lang="ar-SA" sz="5500" b="1" dirty="0" smtClean="0">
                <a:ln w="9525" cmpd="sng">
                  <a:no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Calibri" pitchFamily="34" charset="0"/>
                <a:cs typeface="Traditional Arabic" pitchFamily="2" charset="-78"/>
              </a:rPr>
              <a:t>وِالْمُؤْمِنِيْنَ </a:t>
            </a:r>
            <a:r>
              <a:rPr lang="ar-SA" sz="5500" b="1" dirty="0">
                <a:ln w="9525" cmpd="sng">
                  <a:no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Calibri" pitchFamily="34" charset="0"/>
                <a:cs typeface="Traditional Arabic" pitchFamily="2" charset="-78"/>
              </a:rPr>
              <a:t>وَالْمُؤمِنَاتِ </a:t>
            </a:r>
            <a:r>
              <a:rPr lang="ar-SA" sz="5500" b="1" dirty="0" smtClean="0">
                <a:ln w="9525" cmpd="sng">
                  <a:no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Calibri" pitchFamily="34" charset="0"/>
                <a:cs typeface="Traditional Arabic" pitchFamily="2" charset="-78"/>
              </a:rPr>
              <a:t>اﻷَحْيَآءِ مِنْهُمْ وَاﻷَمْوَاتِ</a:t>
            </a:r>
            <a:endParaRPr lang="en-US" sz="5500" dirty="0">
              <a:ln w="9525" cmpd="sng">
                <a:noFill/>
                <a:prstDash val="solid"/>
              </a:ln>
              <a:solidFill>
                <a:srgbClr val="FFFF00"/>
              </a:solidFill>
              <a:effectLst>
                <a:glow rad="101600">
                  <a:schemeClr val="tx1">
                    <a:alpha val="60000"/>
                  </a:schemeClr>
                </a:glow>
                <a:outerShdw blurRad="63500" dir="3600000" algn="tl" rotWithShape="0">
                  <a:srgbClr val="000000">
                    <a:alpha val="70000"/>
                  </a:srgbClr>
                </a:outerShdw>
              </a:effectLst>
            </a:endParaRPr>
          </a:p>
        </p:txBody>
      </p:sp>
      <p:sp>
        <p:nvSpPr>
          <p:cNvPr id="5" name="Rectangle 1"/>
          <p:cNvSpPr>
            <a:spLocks noChangeArrowheads="1"/>
          </p:cNvSpPr>
          <p:nvPr/>
        </p:nvSpPr>
        <p:spPr bwMode="auto">
          <a:xfrm>
            <a:off x="0" y="3557566"/>
            <a:ext cx="9144000" cy="3071834"/>
          </a:xfrm>
          <a:prstGeom prst="rect">
            <a:avLst/>
          </a:prstGeom>
          <a:noFill/>
          <a:ln w="9525">
            <a:noFill/>
            <a:round/>
            <a:headEnd/>
            <a:tailEnd/>
          </a:ln>
          <a:effectLst/>
        </p:spPr>
        <p:txBody>
          <a:bodyPr lIns="90000" tIns="46800" rIns="90000" bIns="46800" anchor="ctr"/>
          <a:lstStyle/>
          <a:p>
            <a:pPr algn="ctr" fontAlgn="auto">
              <a:lnSpc>
                <a:spcPct val="90000"/>
              </a:lnSpc>
              <a:spcBef>
                <a:spcPts val="0"/>
              </a:spcBef>
              <a:spcAft>
                <a:spcPts val="0"/>
              </a:spcAft>
              <a:buClr>
                <a:srgbClr val="FFFFFF"/>
              </a:buClr>
              <a:buFont typeface="Monotype Corsiva"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Ya</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Allah,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Ampunkanlah</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Dosa</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Golongan</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Muslimin</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Dan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Muslimat,mu’minin</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Dan </a:t>
            </a:r>
            <a:r>
              <a:rPr lang="en-US"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Mu’minaat</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Samada</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Yang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Masih</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Hidup</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Atau</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Yang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Telah</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GB" sz="30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Mati</a:t>
            </a:r>
            <a:r>
              <a:rPr lang="en-GB"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srcRect r="2687"/>
          <a:stretch>
            <a:fillRect/>
          </a:stretch>
        </p:blipFill>
        <p:spPr bwMode="auto">
          <a:xfrm>
            <a:off x="0" y="0"/>
            <a:ext cx="9144000" cy="6858000"/>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32" y="0"/>
            <a:ext cx="9144000" cy="6858000"/>
          </a:xfrm>
          <a:prstGeom prst="rect">
            <a:avLst/>
          </a:prstGeom>
          <a:noFill/>
          <a:ln w="9525" algn="in">
            <a:noFill/>
            <a:miter lim="800000"/>
            <a:headEnd/>
            <a:tailEnd/>
          </a:ln>
          <a:effectLst/>
        </p:spPr>
      </p:pic>
      <p:sp>
        <p:nvSpPr>
          <p:cNvPr id="3" name="Rectangle 2"/>
          <p:cNvSpPr/>
          <p:nvPr/>
        </p:nvSpPr>
        <p:spPr>
          <a:xfrm>
            <a:off x="0" y="1779315"/>
            <a:ext cx="9144000" cy="1938992"/>
          </a:xfrm>
          <a:prstGeom prst="rect">
            <a:avLst/>
          </a:prstGeom>
          <a:solidFill>
            <a:schemeClr val="accent6">
              <a:lumMod val="75000"/>
              <a:alpha val="45882"/>
            </a:schemeClr>
          </a:solidFill>
        </p:spPr>
        <p:txBody>
          <a:bodyPr wrap="square">
            <a:spAutoFit/>
          </a:bodyPr>
          <a:lstStyle/>
          <a:p>
            <a:pPr algn="ctr" rtl="1"/>
            <a:r>
              <a:rPr lang="ar-SA" sz="6000" b="1" dirty="0" smtClean="0">
                <a:solidFill>
                  <a:srgbClr val="FFFF00"/>
                </a:solidFill>
                <a:effectLst>
                  <a:glow rad="101600">
                    <a:schemeClr val="tx1">
                      <a:alpha val="60000"/>
                    </a:schemeClr>
                  </a:glow>
                </a:effectLst>
                <a:latin typeface="Traditional Arabic" pitchFamily="2" charset="-78"/>
                <a:cs typeface="Traditional Arabic" pitchFamily="2" charset="-78"/>
              </a:rPr>
              <a:t>وَأَشْهَدُ </a:t>
            </a:r>
            <a:r>
              <a:rPr lang="ar-SA" sz="6000" b="1" dirty="0">
                <a:solidFill>
                  <a:srgbClr val="FFFF00"/>
                </a:solidFill>
                <a:effectLst>
                  <a:glow rad="101600">
                    <a:schemeClr val="tx1">
                      <a:alpha val="60000"/>
                    </a:schemeClr>
                  </a:glow>
                </a:effectLst>
                <a:latin typeface="Traditional Arabic" pitchFamily="2" charset="-78"/>
                <a:cs typeface="Traditional Arabic" pitchFamily="2" charset="-78"/>
              </a:rPr>
              <a:t>أَنْ لآ إِلَهَ إِلاَّ اللهُ </a:t>
            </a:r>
            <a:r>
              <a:rPr lang="ar-SA" sz="6000" b="1" dirty="0" smtClean="0">
                <a:solidFill>
                  <a:srgbClr val="FFFF00"/>
                </a:solidFill>
                <a:effectLst>
                  <a:glow rad="101600">
                    <a:schemeClr val="tx1">
                      <a:alpha val="60000"/>
                    </a:schemeClr>
                  </a:glow>
                </a:effectLst>
                <a:latin typeface="Traditional Arabic" pitchFamily="2" charset="-78"/>
                <a:cs typeface="Traditional Arabic" pitchFamily="2" charset="-78"/>
              </a:rPr>
              <a:t>وَحْدَهُ لاَ شَرِيْكَ لَهُ، </a:t>
            </a:r>
            <a:r>
              <a:rPr lang="ar-SA" sz="6000" b="1" dirty="0">
                <a:solidFill>
                  <a:srgbClr val="FFFF00"/>
                </a:solidFill>
                <a:effectLst>
                  <a:glow rad="101600">
                    <a:schemeClr val="tx1">
                      <a:alpha val="60000"/>
                    </a:schemeClr>
                  </a:glow>
                </a:effectLst>
                <a:latin typeface="Traditional Arabic" pitchFamily="2" charset="-78"/>
                <a:cs typeface="Traditional Arabic" pitchFamily="2" charset="-78"/>
              </a:rPr>
              <a:t>وَأَشْهَدُ أَنَّ </a:t>
            </a:r>
            <a:r>
              <a:rPr lang="ar-SA" sz="6000" b="1" dirty="0" smtClean="0">
                <a:solidFill>
                  <a:srgbClr val="FFFF00"/>
                </a:solidFill>
                <a:effectLst>
                  <a:glow rad="101600">
                    <a:schemeClr val="tx1">
                      <a:alpha val="60000"/>
                    </a:schemeClr>
                  </a:glow>
                </a:effectLst>
                <a:latin typeface="Traditional Arabic" pitchFamily="2" charset="-78"/>
                <a:cs typeface="Traditional Arabic" pitchFamily="2" charset="-78"/>
              </a:rPr>
              <a:t>مُحَمَّدًا </a:t>
            </a:r>
            <a:r>
              <a:rPr lang="ar-SA" sz="6000" b="1" dirty="0">
                <a:solidFill>
                  <a:srgbClr val="FFFF00"/>
                </a:solidFill>
                <a:effectLst>
                  <a:glow rad="101600">
                    <a:schemeClr val="tx1">
                      <a:alpha val="60000"/>
                    </a:schemeClr>
                  </a:glow>
                </a:effectLst>
                <a:latin typeface="Traditional Arabic" pitchFamily="2" charset="-78"/>
                <a:cs typeface="Traditional Arabic" pitchFamily="2" charset="-78"/>
              </a:rPr>
              <a:t>عَبْدُهُ </a:t>
            </a:r>
            <a:r>
              <a:rPr lang="ar-SA" sz="6000" b="1" dirty="0" smtClean="0">
                <a:solidFill>
                  <a:srgbClr val="FFFF00"/>
                </a:solidFill>
                <a:effectLst>
                  <a:glow rad="101600">
                    <a:schemeClr val="tx1">
                      <a:alpha val="60000"/>
                    </a:schemeClr>
                  </a:glow>
                </a:effectLst>
                <a:latin typeface="Traditional Arabic" pitchFamily="2" charset="-78"/>
                <a:cs typeface="Traditional Arabic" pitchFamily="2" charset="-78"/>
              </a:rPr>
              <a:t>وَرَسُوْلُهُ</a:t>
            </a:r>
            <a:endParaRPr lang="ms-MY" sz="6000" dirty="0">
              <a:solidFill>
                <a:srgbClr val="FFFF00"/>
              </a:solidFill>
              <a:effectLst>
                <a:glow rad="101600">
                  <a:schemeClr val="tx1">
                    <a:alpha val="60000"/>
                  </a:schemeClr>
                </a:glow>
              </a:effectLst>
              <a:latin typeface="Traditional Arabic" pitchFamily="2" charset="-78"/>
              <a:cs typeface="Traditional Arabic" pitchFamily="2" charset="-78"/>
            </a:endParaRPr>
          </a:p>
        </p:txBody>
      </p:sp>
      <p:sp>
        <p:nvSpPr>
          <p:cNvPr id="4" name="Rectangle 3"/>
          <p:cNvSpPr/>
          <p:nvPr/>
        </p:nvSpPr>
        <p:spPr>
          <a:xfrm>
            <a:off x="714348" y="285728"/>
            <a:ext cx="7500990"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TextBox 4"/>
          <p:cNvSpPr txBox="1"/>
          <p:nvPr/>
        </p:nvSpPr>
        <p:spPr>
          <a:xfrm>
            <a:off x="0" y="3786190"/>
            <a:ext cx="9144000" cy="2554545"/>
          </a:xfrm>
          <a:prstGeom prst="rect">
            <a:avLst/>
          </a:prstGeom>
          <a:solidFill>
            <a:srgbClr val="FF0000">
              <a:alpha val="30000"/>
            </a:srgbClr>
          </a:solidFill>
          <a:ln w="57150">
            <a:noFill/>
          </a:ln>
        </p:spPr>
        <p:txBody>
          <a:bodyPr wrap="square">
            <a:spAutoFit/>
          </a:bodyPr>
          <a:lstStyle/>
          <a:p>
            <a:pPr algn="ctr" fontAlgn="auto">
              <a:spcBef>
                <a:spcPts val="0"/>
              </a:spcBef>
              <a:spcAft>
                <a:spcPts val="0"/>
              </a:spcAft>
              <a:defRPr/>
            </a:pP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bahawasanya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Tuhan</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selain</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Yang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Maha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Esa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sekutu</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bagiNya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a:t>
            </a:r>
            <a:r>
              <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hambaNya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RasulNya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r="4916"/>
          <a:stretch>
            <a:fillRect/>
          </a:stretch>
        </p:blipFill>
        <p:spPr bwMode="auto">
          <a:xfrm>
            <a:off x="0" y="0"/>
            <a:ext cx="9144000" cy="6858000"/>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532" t="1680"/>
          <a:stretch>
            <a:fillRect/>
          </a:stretch>
        </p:blipFill>
        <p:spPr bwMode="auto">
          <a:xfrm>
            <a:off x="0" y="0"/>
            <a:ext cx="9144000" cy="6858000"/>
          </a:xfrm>
          <a:prstGeom prst="rect">
            <a:avLst/>
          </a:prstGeom>
          <a:noFill/>
          <a:ln w="9525" algn="in">
            <a:noFill/>
            <a:miter lim="800000"/>
            <a:headEnd/>
            <a:tailEnd/>
          </a:ln>
          <a:effectLst/>
        </p:spPr>
      </p:pic>
      <p:sp>
        <p:nvSpPr>
          <p:cNvPr id="3" name="Text Box 60"/>
          <p:cNvSpPr txBox="1">
            <a:spLocks noChangeArrowheads="1"/>
          </p:cNvSpPr>
          <p:nvPr/>
        </p:nvSpPr>
        <p:spPr bwMode="auto">
          <a:xfrm>
            <a:off x="0" y="1143000"/>
            <a:ext cx="9144000" cy="4524315"/>
          </a:xfrm>
          <a:prstGeom prst="rect">
            <a:avLst/>
          </a:prstGeom>
          <a:noFill/>
          <a:ln w="9525">
            <a:noFill/>
            <a:miter lim="800000"/>
            <a:headEnd/>
            <a:tailEnd/>
          </a:ln>
          <a:effectLst>
            <a:prstShdw prst="shdw17" dist="17961" dir="2700000">
              <a:schemeClr val="bg2"/>
            </a:prstShdw>
          </a:effectLst>
        </p:spPr>
        <p:txBody>
          <a:bodyPr wrap="square">
            <a:spAutoFit/>
          </a:bodyPr>
          <a:lstStyle/>
          <a:p>
            <a:pPr algn="ctr" fontAlgn="auto">
              <a:spcBef>
                <a:spcPts val="0"/>
              </a:spcBef>
              <a:spcAft>
                <a:spcPts val="0"/>
              </a:spcAft>
              <a:defRPr/>
            </a:pPr>
            <a:r>
              <a:rPr lang="en-US" sz="3200" b="1" dirty="0" err="1">
                <a:ln>
                  <a:solidFill>
                    <a:schemeClr val="tx1"/>
                  </a:solidFill>
                </a:ln>
                <a:solidFill>
                  <a:schemeClr val="bg1"/>
                </a:solidFill>
                <a:effectLst>
                  <a:glow rad="101600">
                    <a:schemeClr val="tx1">
                      <a:alpha val="60000"/>
                    </a:schemeClr>
                  </a:glow>
                </a:effectLst>
                <a:latin typeface="Arial Black" pitchFamily="34" charset="0"/>
                <a:cs typeface="+mn-cs"/>
              </a:rPr>
              <a:t>Ya</a:t>
            </a:r>
            <a:r>
              <a:rPr lang="en-US" sz="3200" b="1" dirty="0">
                <a:ln>
                  <a:solidFill>
                    <a:schemeClr val="tx1"/>
                  </a:solidFill>
                </a:ln>
                <a:solidFill>
                  <a:schemeClr val="bg1"/>
                </a:solidFill>
                <a:effectLst>
                  <a:glow rad="101600">
                    <a:schemeClr val="tx1">
                      <a:alpha val="60000"/>
                    </a:schemeClr>
                  </a:glow>
                </a:effectLst>
                <a:latin typeface="Arial Black" pitchFamily="34" charset="0"/>
                <a:cs typeface="+mn-cs"/>
              </a:rPr>
              <a:t> </a:t>
            </a:r>
            <a:r>
              <a:rPr lang="en-US" sz="3200" b="1" dirty="0" smtClean="0">
                <a:ln>
                  <a:solidFill>
                    <a:schemeClr val="tx1"/>
                  </a:solidFill>
                </a:ln>
                <a:solidFill>
                  <a:schemeClr val="bg1"/>
                </a:solidFill>
                <a:effectLst>
                  <a:glow rad="101600">
                    <a:schemeClr val="tx1">
                      <a:alpha val="60000"/>
                    </a:schemeClr>
                  </a:glow>
                </a:effectLst>
                <a:latin typeface="Arial Black" pitchFamily="34" charset="0"/>
                <a:cs typeface="+mn-cs"/>
              </a:rPr>
              <a:t>Allah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cs typeface="+mn-cs"/>
              </a:rPr>
              <a:t>Muliakanlah</a:t>
            </a:r>
            <a:r>
              <a:rPr lang="en-US" sz="3200" b="1" dirty="0" smtClean="0">
                <a:ln>
                  <a:solidFill>
                    <a:schemeClr val="tx1"/>
                  </a:solidFill>
                </a:ln>
                <a:solidFill>
                  <a:schemeClr val="bg1"/>
                </a:solidFill>
                <a:effectLst>
                  <a:glow rad="101600">
                    <a:schemeClr val="tx1">
                      <a:alpha val="60000"/>
                    </a:schemeClr>
                  </a:glow>
                </a:effectLst>
                <a:latin typeface="Arial Black" pitchFamily="34" charset="0"/>
                <a:cs typeface="+mn-cs"/>
              </a:rPr>
              <a:t> Islam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cs typeface="+mn-cs"/>
              </a:rPr>
              <a:t>dan</a:t>
            </a:r>
            <a:r>
              <a:rPr lang="en-US" sz="3200" b="1" dirty="0" smtClean="0">
                <a:ln>
                  <a:solidFill>
                    <a:schemeClr val="tx1"/>
                  </a:solidFill>
                </a:ln>
                <a:solidFill>
                  <a:schemeClr val="bg1"/>
                </a:solidFill>
                <a:effectLst>
                  <a:glow rad="101600">
                    <a:schemeClr val="tx1">
                      <a:alpha val="60000"/>
                    </a:schemeClr>
                  </a:glow>
                </a:effectLst>
                <a:latin typeface="Arial Black" pitchFamily="34" charset="0"/>
                <a:cs typeface="+mn-cs"/>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cs typeface="+mn-cs"/>
              </a:rPr>
              <a:t>Orang-orang</a:t>
            </a:r>
            <a:r>
              <a:rPr lang="en-US" sz="3200" b="1" dirty="0" smtClean="0">
                <a:ln>
                  <a:solidFill>
                    <a:schemeClr val="tx1"/>
                  </a:solidFill>
                </a:ln>
                <a:solidFill>
                  <a:schemeClr val="bg1"/>
                </a:solidFill>
                <a:effectLst>
                  <a:glow rad="101600">
                    <a:schemeClr val="tx1">
                      <a:alpha val="60000"/>
                    </a:schemeClr>
                  </a:glow>
                </a:effectLst>
                <a:latin typeface="Arial Black" pitchFamily="34" charset="0"/>
                <a:cs typeface="+mn-cs"/>
              </a:rPr>
              <a:t> Islam.</a:t>
            </a:r>
          </a:p>
          <a:p>
            <a:pPr algn="ctr" fontAlgn="auto">
              <a:spcBef>
                <a:spcPts val="0"/>
              </a:spcBef>
              <a:spcAft>
                <a:spcPts val="0"/>
              </a:spcAft>
              <a:defRPr/>
            </a:pP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Tolonglah</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Islam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dan</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Orang-orang</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Islam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serta</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himpunkanlah</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mereka</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di</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atas</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landasan</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kebenaran</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dan</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agama.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Hancurkanlah</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kekufuran</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dan</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orang</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orang</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yang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syirik</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serta</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orang</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munafik</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dan</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juga</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musuh-musuhMu</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serta</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t>
            </a:r>
            <a:r>
              <a:rPr lang="en-US" sz="3200" b="1" dirty="0" err="1" smtClean="0">
                <a:ln>
                  <a:solidFill>
                    <a:schemeClr val="tx1"/>
                  </a:solidFill>
                </a:ln>
                <a:solidFill>
                  <a:schemeClr val="bg1"/>
                </a:solidFill>
                <a:effectLst>
                  <a:glow rad="101600">
                    <a:schemeClr val="tx1">
                      <a:alpha val="60000"/>
                    </a:schemeClr>
                  </a:glow>
                </a:effectLst>
                <a:latin typeface="Arial Black" pitchFamily="34" charset="0"/>
              </a:rPr>
              <a:t>musuh-musuh</a:t>
            </a:r>
            <a:r>
              <a:rPr lang="en-US" sz="3200" b="1" dirty="0" smtClean="0">
                <a:ln>
                  <a:solidFill>
                    <a:schemeClr val="tx1"/>
                  </a:solidFill>
                </a:ln>
                <a:solidFill>
                  <a:schemeClr val="bg1"/>
                </a:solidFill>
                <a:effectLst>
                  <a:glow rad="101600">
                    <a:schemeClr val="tx1">
                      <a:alpha val="60000"/>
                    </a:schemeClr>
                  </a:glow>
                </a:effectLst>
                <a:latin typeface="Arial Black" pitchFamily="34" charset="0"/>
              </a:rPr>
              <a:t> agama.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532" t="1680"/>
          <a:stretch>
            <a:fillRect/>
          </a:stretch>
        </p:blipFill>
        <p:spPr bwMode="auto">
          <a:xfrm>
            <a:off x="0" y="0"/>
            <a:ext cx="9144000" cy="6858000"/>
          </a:xfrm>
          <a:prstGeom prst="rect">
            <a:avLst/>
          </a:prstGeom>
          <a:noFill/>
          <a:ln w="9525" algn="in">
            <a:noFill/>
            <a:miter lim="800000"/>
            <a:headEnd/>
            <a:tailEnd/>
          </a:ln>
          <a:effectLst/>
        </p:spPr>
      </p:pic>
      <p:sp>
        <p:nvSpPr>
          <p:cNvPr id="3" name="Text Box 60"/>
          <p:cNvSpPr txBox="1">
            <a:spLocks noChangeArrowheads="1"/>
          </p:cNvSpPr>
          <p:nvPr/>
        </p:nvSpPr>
        <p:spPr bwMode="auto">
          <a:xfrm>
            <a:off x="228600" y="1428736"/>
            <a:ext cx="8572527" cy="4247317"/>
          </a:xfrm>
          <a:prstGeom prst="rect">
            <a:avLst/>
          </a:prstGeom>
          <a:noFill/>
          <a:ln w="9525">
            <a:noFill/>
            <a:miter lim="800000"/>
            <a:headEnd/>
            <a:tailEnd/>
          </a:ln>
          <a:effectLst>
            <a:prstShdw prst="shdw17" dist="17961" dir="2700000">
              <a:schemeClr val="bg2"/>
            </a:prstShdw>
          </a:effectLst>
        </p:spPr>
        <p:txBody>
          <a:bodyPr wrap="square">
            <a:spAutoFit/>
          </a:bodyPr>
          <a:lstStyle/>
          <a:p>
            <a:pPr algn="ctr" fontAlgn="auto">
              <a:spcBef>
                <a:spcPts val="0"/>
              </a:spcBef>
              <a:spcAft>
                <a:spcPts val="0"/>
              </a:spcAft>
              <a:defRPr/>
            </a:pP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Ya</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Allah…</a:t>
            </a:r>
          </a:p>
          <a:p>
            <a:pPr algn="ctr" fontAlgn="auto">
              <a:spcBef>
                <a:spcPts val="0"/>
              </a:spcBef>
              <a:spcAft>
                <a:spcPts val="0"/>
              </a:spcAft>
              <a:defRPr/>
            </a:pP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Ampunkanlah</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Dosa-dosa</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Kami</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Dan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Saudara-saudara</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Kami</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Yang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Terdahulu</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Telah</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Beriman</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Dan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Janganlah</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Engkau</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Biarkan</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Kedengkian</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Dalam</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Hati</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Kami</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Terhadap</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Orang-orang</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Yang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Beriman.Sesungguhnya</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Engkau</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Maha</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Penyantun</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Dan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Maha</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 </a:t>
            </a:r>
            <a:r>
              <a:rPr lang="en-US" sz="3000" b="1" dirty="0" err="1"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rPr>
              <a:t>Penyayang</a:t>
            </a:r>
            <a:r>
              <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a:t>
            </a:r>
          </a:p>
          <a:p>
            <a:pPr algn="ctr" fontAlgn="auto">
              <a:spcBef>
                <a:spcPts val="0"/>
              </a:spcBef>
              <a:spcAft>
                <a:spcPts val="0"/>
              </a:spcAft>
              <a:defRPr/>
            </a:pPr>
            <a:endParaRPr lang="en-US" sz="3000" b="1" dirty="0" smtClean="0">
              <a:ln w="19050">
                <a:solidFill>
                  <a:schemeClr val="tx1"/>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532" t="1680"/>
          <a:stretch>
            <a:fillRect/>
          </a:stretch>
        </p:blipFill>
        <p:spPr bwMode="auto">
          <a:xfrm>
            <a:off x="0" y="0"/>
            <a:ext cx="9144000" cy="6858000"/>
          </a:xfrm>
          <a:prstGeom prst="rect">
            <a:avLst/>
          </a:prstGeom>
          <a:noFill/>
          <a:ln w="9525" algn="in">
            <a:noFill/>
            <a:miter lim="800000"/>
            <a:headEnd/>
            <a:tailEnd/>
          </a:ln>
          <a:effectLst/>
        </p:spPr>
      </p:pic>
      <p:sp>
        <p:nvSpPr>
          <p:cNvPr id="3" name="Text Box 60"/>
          <p:cNvSpPr txBox="1">
            <a:spLocks noChangeArrowheads="1"/>
          </p:cNvSpPr>
          <p:nvPr/>
        </p:nvSpPr>
        <p:spPr bwMode="auto">
          <a:xfrm>
            <a:off x="152400" y="1214422"/>
            <a:ext cx="8915400" cy="4832092"/>
          </a:xfrm>
          <a:prstGeom prst="rect">
            <a:avLst/>
          </a:prstGeom>
          <a:noFill/>
          <a:ln w="9525">
            <a:noFill/>
            <a:miter lim="800000"/>
            <a:headEnd/>
            <a:tailEnd/>
          </a:ln>
          <a:effectLst>
            <a:prstShdw prst="shdw17" dist="17961" dir="2700000">
              <a:schemeClr val="bg2"/>
            </a:prstShdw>
          </a:effectLst>
        </p:spPr>
        <p:txBody>
          <a:bodyPr wrap="square">
            <a:spAutoFit/>
          </a:bodyPr>
          <a:lstStyle/>
          <a:p>
            <a:pPr algn="ctr" fontAlgn="auto">
              <a:spcBef>
                <a:spcPts val="0"/>
              </a:spcBef>
              <a:spcAft>
                <a:spcPts val="0"/>
              </a:spcAft>
              <a:defRPr/>
            </a:pP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Ya</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Allah …</a:t>
            </a:r>
          </a:p>
          <a:p>
            <a:pPr algn="ctr" fontAlgn="auto">
              <a:spcBef>
                <a:spcPts val="0"/>
              </a:spcBef>
              <a:spcAft>
                <a:spcPts val="0"/>
              </a:spcAft>
              <a:defRPr/>
            </a:pP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Kami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Telah</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Menzalimi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Diri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Kami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Sendiri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endPar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endParaRPr>
          </a:p>
          <a:p>
            <a:pPr algn="ctr" fontAlgn="auto">
              <a:spcBef>
                <a:spcPts val="0"/>
              </a:spcBef>
              <a:spcAft>
                <a:spcPts val="0"/>
              </a:spcAft>
              <a:defRPr/>
            </a:pP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Dan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Sekiranya</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Engkau</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Tidak</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Mengampunkan</a:t>
            </a: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Kami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Dan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Merahmati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endPar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endParaRPr>
          </a:p>
          <a:p>
            <a:pPr algn="ctr" fontAlgn="auto">
              <a:spcBef>
                <a:spcPts val="0"/>
              </a:spcBef>
              <a:spcAft>
                <a:spcPts val="0"/>
              </a:spcAft>
              <a:defRPr/>
            </a:pPr>
            <a:r>
              <a:rPr lang="en-US" sz="2800" b="1" dirty="0" err="1"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Kami</a:t>
            </a: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Nescaya</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Kami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Akan</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Menjadi</a:t>
            </a:r>
            <a:endPar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endParaRPr>
          </a:p>
          <a:p>
            <a:pPr algn="ctr" fontAlgn="auto">
              <a:spcBef>
                <a:spcPts val="0"/>
              </a:spcBef>
              <a:spcAft>
                <a:spcPts val="0"/>
              </a:spcAft>
              <a:defRPr/>
            </a:pP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Orang</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Yang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Rugi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a:t>
            </a:r>
          </a:p>
          <a:p>
            <a:pPr algn="ctr" fontAlgn="auto">
              <a:spcBef>
                <a:spcPts val="0"/>
              </a:spcBef>
              <a:spcAft>
                <a:spcPts val="0"/>
              </a:spcAft>
              <a:defRPr/>
            </a:pPr>
            <a:r>
              <a:rPr lang="en-US" sz="2800" b="1" dirty="0" err="1"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Ya</a:t>
            </a: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Allah… </a:t>
            </a:r>
          </a:p>
          <a:p>
            <a:pPr algn="ctr" fontAlgn="auto">
              <a:spcBef>
                <a:spcPts val="0"/>
              </a:spcBef>
              <a:spcAft>
                <a:spcPts val="0"/>
              </a:spcAft>
              <a:defRPr/>
            </a:pP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Kurniakanlah</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Kepada</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Kami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Kebaikan</a:t>
            </a:r>
            <a:endPar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endParaRPr>
          </a:p>
          <a:p>
            <a:pPr algn="ctr" fontAlgn="auto">
              <a:spcBef>
                <a:spcPts val="0"/>
              </a:spcBef>
              <a:spcAft>
                <a:spcPts val="0"/>
              </a:spcAft>
              <a:defRPr/>
            </a:pP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Di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Dunia</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Dan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Kebaikan</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Di </a:t>
            </a:r>
            <a:endPar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endParaRPr>
          </a:p>
          <a:p>
            <a:pPr algn="ctr" fontAlgn="auto">
              <a:spcBef>
                <a:spcPts val="0"/>
              </a:spcBef>
              <a:spcAft>
                <a:spcPts val="0"/>
              </a:spcAft>
              <a:defRPr/>
            </a:pPr>
            <a:r>
              <a:rPr lang="en-US" sz="2800" b="1" dirty="0" err="1"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Akhirat</a:t>
            </a: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Serta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Hindarilah</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Kami</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endPar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endParaRPr>
          </a:p>
          <a:p>
            <a:pPr algn="ctr" fontAlgn="auto">
              <a:spcBef>
                <a:spcPts val="0"/>
              </a:spcBef>
              <a:spcAft>
                <a:spcPts val="0"/>
              </a:spcAft>
              <a:defRPr/>
            </a:pP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Dari </a:t>
            </a:r>
            <a:r>
              <a:rPr lang="en-US" sz="2800" b="1" dirty="0" err="1"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Seksaan</a:t>
            </a:r>
            <a:r>
              <a:rPr lang="en-US" sz="2800" b="1" dirty="0" smtClean="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 </a:t>
            </a:r>
            <a:r>
              <a:rPr lang="en-US" sz="2800" b="1" dirty="0" err="1">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Neraka</a:t>
            </a:r>
            <a:r>
              <a:rPr lang="en-US" sz="2800" b="1" dirty="0">
                <a:ln w="6350">
                  <a:solidFill>
                    <a:sysClr val="windowText" lastClr="000000"/>
                  </a:solidFill>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cs typeface="+mn-cs"/>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r="648" b="3175"/>
          <a:stretch>
            <a:fillRect/>
          </a:stretch>
        </p:blipFill>
        <p:spPr bwMode="auto">
          <a:xfrm>
            <a:off x="0" y="0"/>
            <a:ext cx="9144000" cy="6858000"/>
          </a:xfrm>
          <a:prstGeom prst="rect">
            <a:avLst/>
          </a:prstGeom>
          <a:noFill/>
          <a:ln w="9525" algn="in">
            <a:noFill/>
            <a:miter lim="800000"/>
            <a:headEnd/>
            <a:tailEnd/>
          </a:ln>
          <a:effectLst/>
        </p:spPr>
      </p:pic>
      <p:sp>
        <p:nvSpPr>
          <p:cNvPr id="7" name="Rectangle 6"/>
          <p:cNvSpPr/>
          <p:nvPr/>
        </p:nvSpPr>
        <p:spPr>
          <a:xfrm>
            <a:off x="619156" y="514336"/>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err="1">
                <a:ln w="18415" cmpd="sng">
                  <a:solidFill>
                    <a:schemeClr val="tx1"/>
                  </a:solidFill>
                  <a:prstDash val="solid"/>
                </a:ln>
                <a:solidFill>
                  <a:srgbClr val="FF0000"/>
                </a:solidFill>
                <a:effectLst>
                  <a:glow rad="63500">
                    <a:schemeClr val="tx1">
                      <a:alpha val="40000"/>
                    </a:schemeClr>
                  </a:glow>
                  <a:outerShdw blurRad="63500" dir="3600000" algn="tl" rotWithShape="0">
                    <a:srgbClr val="000000">
                      <a:alpha val="70000"/>
                    </a:srgbClr>
                  </a:outerShdw>
                </a:effectLst>
                <a:latin typeface="Monotype Corsiva" pitchFamily="66" charset="0"/>
                <a:cs typeface="Arial" pitchFamily="34" charset="0"/>
              </a:rPr>
              <a:t>Wahai</a:t>
            </a:r>
            <a:r>
              <a:rPr lang="en-US" sz="5400" b="1" dirty="0">
                <a:ln w="18415" cmpd="sng">
                  <a:solidFill>
                    <a:schemeClr val="tx1"/>
                  </a:solidFill>
                  <a:prstDash val="solid"/>
                </a:ln>
                <a:solidFill>
                  <a:srgbClr val="FF0000"/>
                </a:solidFill>
                <a:effectLst>
                  <a:glow rad="63500">
                    <a:schemeClr val="tx1">
                      <a:alpha val="40000"/>
                    </a:schemeClr>
                  </a:glow>
                  <a:outerShdw blurRad="63500" dir="3600000" algn="tl" rotWithShape="0">
                    <a:srgbClr val="000000">
                      <a:alpha val="70000"/>
                    </a:srgbClr>
                  </a:outerShdw>
                </a:effectLst>
                <a:latin typeface="Monotype Corsiva" pitchFamily="66" charset="0"/>
                <a:cs typeface="Arial" pitchFamily="34" charset="0"/>
              </a:rPr>
              <a:t> </a:t>
            </a:r>
            <a:r>
              <a:rPr lang="en-US" sz="5400" b="1" dirty="0" err="1">
                <a:ln w="18415" cmpd="sng">
                  <a:solidFill>
                    <a:schemeClr val="tx1"/>
                  </a:solidFill>
                  <a:prstDash val="solid"/>
                </a:ln>
                <a:solidFill>
                  <a:srgbClr val="FF0000"/>
                </a:solidFill>
                <a:effectLst>
                  <a:glow rad="63500">
                    <a:schemeClr val="tx1">
                      <a:alpha val="40000"/>
                    </a:schemeClr>
                  </a:glow>
                  <a:outerShdw blurRad="63500" dir="3600000" algn="tl" rotWithShape="0">
                    <a:srgbClr val="000000">
                      <a:alpha val="70000"/>
                    </a:srgbClr>
                  </a:outerShdw>
                </a:effectLst>
                <a:latin typeface="Monotype Corsiva" pitchFamily="66" charset="0"/>
                <a:cs typeface="Arial" pitchFamily="34" charset="0"/>
              </a:rPr>
              <a:t>Hamba-hamba</a:t>
            </a:r>
            <a:r>
              <a:rPr lang="en-US" sz="5400" b="1" dirty="0">
                <a:ln w="18415" cmpd="sng">
                  <a:solidFill>
                    <a:schemeClr val="tx1"/>
                  </a:solidFill>
                  <a:prstDash val="solid"/>
                </a:ln>
                <a:solidFill>
                  <a:srgbClr val="FF0000"/>
                </a:solidFill>
                <a:effectLst>
                  <a:glow rad="63500">
                    <a:schemeClr val="tx1">
                      <a:alpha val="40000"/>
                    </a:schemeClr>
                  </a:glow>
                  <a:outerShdw blurRad="63500" dir="3600000" algn="tl" rotWithShape="0">
                    <a:srgbClr val="000000">
                      <a:alpha val="70000"/>
                    </a:srgbClr>
                  </a:outerShdw>
                </a:effectLst>
                <a:latin typeface="Monotype Corsiva" pitchFamily="66" charset="0"/>
                <a:cs typeface="Arial" pitchFamily="34" charset="0"/>
              </a:rPr>
              <a:t> Allah….</a:t>
            </a:r>
          </a:p>
        </p:txBody>
      </p:sp>
      <p:sp>
        <p:nvSpPr>
          <p:cNvPr id="8" name="Rectangle 7"/>
          <p:cNvSpPr/>
          <p:nvPr/>
        </p:nvSpPr>
        <p:spPr>
          <a:xfrm>
            <a:off x="214282" y="1762205"/>
            <a:ext cx="8858280" cy="4524315"/>
          </a:xfrm>
          <a:prstGeom prst="rect">
            <a:avLst/>
          </a:prstGeom>
        </p:spPr>
        <p:txBody>
          <a:bodyPr wrap="square">
            <a:spAutoFit/>
          </a:bodyPr>
          <a:lstStyle/>
          <a:p>
            <a:pPr algn="ctr" eaLnBrk="0" fontAlgn="auto" hangingPunct="0">
              <a:spcBef>
                <a:spcPts val="0"/>
              </a:spcBef>
              <a:spcAft>
                <a:spcPts val="0"/>
              </a:spcAft>
              <a:defRPr/>
            </a:pP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Sesungguhnya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ALLAH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menyuruh</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berlaku</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adil</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dan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berbuat</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kebaikan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serta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memberi</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bantuan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kepada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kaum</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kerabat</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dan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melarang</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daripada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melakukan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perbuatan-perbuatan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keji</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dan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mungkar</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serta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kezaliman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Ia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mengajar</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kamu</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dengan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suruhan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dan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larangannya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ini</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supaya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kamu</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mengambil</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peringatan</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 </a:t>
            </a:r>
            <a:r>
              <a:rPr lang="en-US" sz="3200" b="1" dirty="0" err="1">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mematuhinya</a:t>
            </a:r>
            <a:r>
              <a:rPr lang="en-US" sz="3200" b="1" dirty="0">
                <a:ln>
                  <a:solidFill>
                    <a:schemeClr val="tx1"/>
                  </a:solidFill>
                </a:ln>
                <a:solidFill>
                  <a:srgbClr val="FFFF00"/>
                </a:solidFill>
                <a:effectLst>
                  <a:glow rad="63500">
                    <a:schemeClr val="tx1">
                      <a:alpha val="40000"/>
                    </a:schemeClr>
                  </a:glow>
                  <a:outerShdw blurRad="38100" dist="38100" dir="2700000" algn="tl">
                    <a:srgbClr val="000000">
                      <a:alpha val="43137"/>
                    </a:srgbClr>
                  </a:outerShdw>
                </a:effectLst>
                <a:latin typeface="Arial Black" pitchFamily="34" charset="0"/>
              </a:rPr>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r="648" b="3175"/>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a:spLocks noChangeArrowheads="1"/>
          </p:cNvSpPr>
          <p:nvPr/>
        </p:nvSpPr>
        <p:spPr bwMode="auto">
          <a:xfrm>
            <a:off x="85756" y="714356"/>
            <a:ext cx="8915400" cy="5715040"/>
          </a:xfrm>
          <a:prstGeom prst="rect">
            <a:avLst/>
          </a:prstGeom>
          <a:noFill/>
          <a:ln w="76200" cmpd="tri">
            <a:noFill/>
            <a:miter lim="800000"/>
            <a:headEnd/>
            <a:tailEnd/>
          </a:ln>
        </p:spPr>
        <p:txBody>
          <a:bodyPr/>
          <a:lstStyle/>
          <a:p>
            <a:pPr marL="419100" indent="-382588" algn="ctr" eaLnBrk="0" fontAlgn="auto" hangingPunct="0">
              <a:lnSpc>
                <a:spcPct val="90000"/>
              </a:lnSpc>
              <a:spcBef>
                <a:spcPts val="0"/>
              </a:spcBef>
              <a:spcAft>
                <a:spcPts val="0"/>
              </a:spcAft>
              <a:defRPr/>
            </a:pPr>
            <a:r>
              <a:rPr lang="en-US" sz="3000" b="1" i="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p>
          <a:p>
            <a:pPr marL="419100" indent="-382588" algn="ctr" eaLnBrk="0" fontAlgn="auto" hangingPunct="0">
              <a:lnSpc>
                <a:spcPct val="90000"/>
              </a:lnSpc>
              <a:spcBef>
                <a:spcPts val="0"/>
              </a:spcBef>
              <a:spcAft>
                <a:spcPts val="0"/>
              </a:spcAft>
              <a:defRPr/>
            </a:pP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Maka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Ingatlah</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Allah Yang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Maha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Agung</a:t>
            </a:r>
            <a:r>
              <a:rPr lang="en-US" sz="3000" b="1" dirty="0"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Nescaya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Dia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Akan</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Mengingatimu</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endParaRPr lang="en-US" sz="3000" b="1" dirty="0"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endParaRPr>
          </a:p>
          <a:p>
            <a:pPr marL="419100" indent="-382588" algn="ctr" eaLnBrk="0" fontAlgn="auto" hangingPunct="0">
              <a:lnSpc>
                <a:spcPct val="90000"/>
              </a:lnSpc>
              <a:spcBef>
                <a:spcPts val="0"/>
              </a:spcBef>
              <a:spcAft>
                <a:spcPts val="0"/>
              </a:spcAft>
              <a:defRPr/>
            </a:pPr>
            <a:r>
              <a:rPr lang="en-US" sz="3000" b="1" dirty="0"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Dan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Bersyukurlah</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Di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Atas</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Nikmat-nikmatnya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Nescaya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Dia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Akan</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Menambahkan</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Lagi</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Nikmat</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Itu</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Kepadamu</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dan</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Pohonlah</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endParaRPr lang="en-US" sz="3000" b="1" dirty="0"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endParaRPr>
          </a:p>
          <a:p>
            <a:pPr marL="419100" indent="-382588" algn="ctr" eaLnBrk="0" fontAlgn="auto" hangingPunct="0">
              <a:lnSpc>
                <a:spcPct val="90000"/>
              </a:lnSpc>
              <a:spcBef>
                <a:spcPts val="0"/>
              </a:spcBef>
              <a:spcAft>
                <a:spcPts val="0"/>
              </a:spcAft>
              <a:defRPr/>
            </a:pPr>
            <a:r>
              <a:rPr lang="en-US" sz="3000" b="1" dirty="0"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Dari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Kelebihannya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Nescaya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Akan</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Diberikannya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Kepadamu</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Dan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Sesungguhnya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Mengingati</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Allah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Itu</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Lebih</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Besar</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Faedah</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Dan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Kesannya</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Dan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Ingatlah</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Allah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Mengetahui</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Apa</a:t>
            </a:r>
            <a:r>
              <a:rPr lang="en-US" sz="3000" b="1" dirty="0"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Yang </a:t>
            </a:r>
            <a:r>
              <a:rPr lang="en-US" sz="3000" b="1" dirty="0" err="1">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Kamu</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 </a:t>
            </a:r>
            <a:r>
              <a:rPr lang="en-US" sz="3000" b="1" dirty="0" err="1" smtClean="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Kerjakan</a:t>
            </a:r>
            <a:r>
              <a:rPr lang="en-US" sz="3000" b="1" dirty="0">
                <a:ln>
                  <a:solidFill>
                    <a:schemeClr val="tx1"/>
                  </a:solidFill>
                </a:ln>
                <a:solidFill>
                  <a:srgbClr val="FFFF00"/>
                </a:solidFill>
                <a:effectLst>
                  <a:glow rad="63500">
                    <a:schemeClr val="tx1">
                      <a:alpha val="40000"/>
                    </a:schemeClr>
                  </a:glow>
                  <a:outerShdw blurRad="38100" dist="38100" dir="2700000" algn="tl">
                    <a:srgbClr val="000000"/>
                  </a:outerShdw>
                </a:effectLst>
                <a:latin typeface="Arial Black" pitchFamily="34" charset="0"/>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5238" r="25177" b="4184"/>
          <a:stretch>
            <a:fillRect/>
          </a:stretch>
        </p:blipFill>
        <p:spPr bwMode="auto">
          <a:xfrm>
            <a:off x="0" y="0"/>
            <a:ext cx="9144000" cy="6858000"/>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500034" y="357166"/>
            <a:ext cx="8215370" cy="523220"/>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295400"/>
            <a:ext cx="9144000" cy="2585323"/>
          </a:xfrm>
          <a:prstGeom prst="rect">
            <a:avLst/>
          </a:prstGeom>
          <a:solidFill>
            <a:schemeClr val="accent6">
              <a:lumMod val="75000"/>
              <a:alpha val="40000"/>
            </a:schemeClr>
          </a:solid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هَذَا النَّبِيِّ الْكَرِيْمِ سَيِّدِنَا مُحَمَّدٍ وَعَلَى آلِهِ وَصَحْبِهِ وَمَنْ تَبِعَهُمْ بِإِحْسَانٍ ِإلَى يَوْمِ الدِّيْنِ.</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4306431"/>
            <a:ext cx="9144000" cy="2246769"/>
          </a:xfrm>
          <a:prstGeom prst="rect">
            <a:avLst/>
          </a:prstGeom>
          <a:solidFill>
            <a:srgbClr val="C00000">
              <a:alpha val="43000"/>
            </a:srgbClr>
          </a:solidFill>
          <a:ln w="57150">
            <a:noFill/>
          </a:ln>
        </p:spPr>
        <p:txBody>
          <a:bodyPr wrap="square">
            <a:spAutoFit/>
          </a:bodyPr>
          <a:lstStyle/>
          <a:p>
            <a:pPr algn="ctr" fontAlgn="auto">
              <a:spcBef>
                <a:spcPts val="0"/>
              </a:spcBef>
              <a:spcAft>
                <a:spcPts val="0"/>
              </a:spcAft>
              <a:defRPr/>
            </a:pP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penghulu</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kami</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sesiapa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yang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mengikutnya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dengan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kebaikan</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8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pembalasan</a:t>
            </a:r>
            <a:endParaRPr lang="en-US" sz="28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TextBox 2"/>
          <p:cNvSpPr txBox="1"/>
          <p:nvPr/>
        </p:nvSpPr>
        <p:spPr>
          <a:xfrm>
            <a:off x="2214530" y="382012"/>
            <a:ext cx="4419600" cy="584775"/>
          </a:xfrm>
          <a:prstGeom prst="rect">
            <a:avLst/>
          </a:prstGeom>
          <a:noFill/>
        </p:spPr>
        <p:txBody>
          <a:bodyPr>
            <a:spAutoFit/>
          </a:bodyPr>
          <a:lstStyle/>
          <a:p>
            <a:pPr algn="ctr" fontAlgn="auto">
              <a:spcBef>
                <a:spcPts val="0"/>
              </a:spcBef>
              <a:spcAft>
                <a:spcPts val="0"/>
              </a:spcAft>
              <a:defRPr/>
            </a:pPr>
            <a:r>
              <a:rPr lang="en-US" sz="3200" b="1"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mn-cs"/>
              </a:rPr>
              <a:t>Wasiat</a:t>
            </a:r>
            <a:r>
              <a:rPr lang="en-US" sz="3200" b="1" dirty="0"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mn-cs"/>
              </a:rPr>
              <a:t> </a:t>
            </a:r>
            <a:r>
              <a:rPr lang="en-US" sz="3200" b="1" dirty="0" err="1" smtClean="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mn-cs"/>
              </a:rPr>
              <a:t>Takwa</a:t>
            </a:r>
            <a:endParaRPr lang="en-US" sz="3200" b="1" dirty="0">
              <a:ln w="317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mn-cs"/>
            </a:endParaRPr>
          </a:p>
        </p:txBody>
      </p:sp>
      <p:sp>
        <p:nvSpPr>
          <p:cNvPr id="4" name="Rectangle 3"/>
          <p:cNvSpPr/>
          <p:nvPr/>
        </p:nvSpPr>
        <p:spPr>
          <a:xfrm>
            <a:off x="32" y="1549561"/>
            <a:ext cx="9144000" cy="1631216"/>
          </a:xfrm>
          <a:prstGeom prst="rect">
            <a:avLst/>
          </a:prstGeom>
          <a:solidFill>
            <a:schemeClr val="accent6">
              <a:lumMod val="75000"/>
              <a:alpha val="37000"/>
            </a:schemeClr>
          </a:solidFill>
        </p:spPr>
        <p:txBody>
          <a:bodyPr wrap="square">
            <a:spAutoFit/>
          </a:bodyPr>
          <a:lstStyle/>
          <a:p>
            <a:pPr algn="ctr" rtl="1"/>
            <a:r>
              <a:rPr lang="ar-SA" sz="5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فَيَا عِبَادَ اللهِ، اتَّقُوْا اللهَ، وَأُوْصِيكُمْ وَإِيَّايَ بِتَقْوَى الله،</a:t>
            </a:r>
            <a:r>
              <a:rPr lang="ar-EG" sz="5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فَقَدْ فَازَ الْمُتَّقُوْنَ.</a:t>
            </a:r>
            <a:r>
              <a:rPr lang="ar-SA" sz="50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 </a:t>
            </a:r>
            <a:endParaRPr lang="ms-MY" sz="50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5" name="TextBox 4"/>
          <p:cNvSpPr txBox="1"/>
          <p:nvPr/>
        </p:nvSpPr>
        <p:spPr>
          <a:xfrm>
            <a:off x="4730" y="3596722"/>
            <a:ext cx="9144000" cy="3046988"/>
          </a:xfrm>
          <a:prstGeom prst="rect">
            <a:avLst/>
          </a:prstGeom>
          <a:solidFill>
            <a:srgbClr val="C00000">
              <a:alpha val="51000"/>
            </a:srgbClr>
          </a:solidFill>
          <a:ln w="57150">
            <a:noFill/>
          </a:ln>
        </p:spPr>
        <p:txBody>
          <a:bodyPr wrap="square">
            <a:spAutoFit/>
          </a:bodyPr>
          <a:lstStyle/>
          <a:p>
            <a:pPr algn="ctr" fontAlgn="auto">
              <a:spcBef>
                <a:spcPts val="0"/>
              </a:spcBef>
              <a:spcAft>
                <a:spcPts val="0"/>
              </a:spcAft>
              <a:defRPr/>
            </a:pP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Wahai</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hamba-hamba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p>
          <a:p>
            <a:pPr algn="ctr" fontAlgn="auto">
              <a:spcBef>
                <a:spcPts val="0"/>
              </a:spcBef>
              <a:spcAft>
                <a:spcPts val="0"/>
              </a:spcAft>
              <a:defRPr/>
            </a:pP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Aku</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diriku</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sekalian</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agar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Taala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telah</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orang-orang</a:t>
            </a:r>
            <a:r>
              <a:rPr lang="en-US" sz="3200" b="1" dirty="0"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yang </a:t>
            </a:r>
            <a:r>
              <a:rPr lang="en-US" sz="3200" b="1" dirty="0" err="1" smtClean="0">
                <a:ln w="18415" cmpd="sng">
                  <a:solidFill>
                    <a:schemeClr val="tx1"/>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endParaRPr lang="en-US" sz="3200" b="1" dirty="0">
              <a:ln>
                <a:solidFill>
                  <a:schemeClr val="tx1"/>
                </a:solidFill>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0" y="381000"/>
            <a:ext cx="8929688" cy="584775"/>
          </a:xfrm>
          <a:prstGeom prst="rect">
            <a:avLst/>
          </a:prstGeom>
        </p:spPr>
        <p:txBody>
          <a:bodyPr>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AutoShape 9"/>
          <p:cNvSpPr>
            <a:spLocks noChangeArrowheads="1"/>
          </p:cNvSpPr>
          <p:nvPr/>
        </p:nvSpPr>
        <p:spPr bwMode="auto">
          <a:xfrm>
            <a:off x="2168624" y="1431016"/>
            <a:ext cx="4419600" cy="1061880"/>
          </a:xfrm>
          <a:prstGeom prst="roundRect">
            <a:avLst>
              <a:gd name="adj" fmla="val 16667"/>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600" b="1"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Tingkatkan</a:t>
            </a:r>
            <a:endParaRPr lang="en-US" sz="2600" b="1"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a:p>
            <a:pPr algn="ctr">
              <a:defRPr/>
            </a:pPr>
            <a:r>
              <a:rPr lang="en-US" sz="2600" b="1"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Taqwa</a:t>
            </a:r>
            <a:r>
              <a:rPr lang="en-US" sz="2600" b="1"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p>
        </p:txBody>
      </p:sp>
      <p:sp>
        <p:nvSpPr>
          <p:cNvPr id="5" name="AutoShape 9"/>
          <p:cNvSpPr>
            <a:spLocks noChangeArrowheads="1"/>
          </p:cNvSpPr>
          <p:nvPr/>
        </p:nvSpPr>
        <p:spPr bwMode="auto">
          <a:xfrm>
            <a:off x="1979712" y="2868896"/>
            <a:ext cx="5184576" cy="1712232"/>
          </a:xfrm>
          <a:prstGeom prst="roundRect">
            <a:avLst>
              <a:gd name="adj" fmla="val 16667"/>
            </a:avLst>
          </a:prstGeom>
          <a:solidFill>
            <a:schemeClr val="accent6"/>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Laksanakan</a:t>
            </a:r>
            <a:endParaRPr lang="en-US" sz="2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a:p>
            <a:pPr algn="ctr">
              <a:defRPr/>
            </a:pPr>
            <a:r>
              <a:rPr lang="en-US" sz="2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perintah</a:t>
            </a:r>
            <a:r>
              <a:rPr lang="en-US" sz="2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dan</a:t>
            </a:r>
            <a:r>
              <a:rPr lang="en-US" sz="2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jauhi</a:t>
            </a:r>
            <a:endParaRPr lang="en-US" sz="2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a:p>
            <a:pPr algn="ctr">
              <a:defRPr/>
            </a:pPr>
            <a:r>
              <a:rPr lang="en-US" sz="2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larangan</a:t>
            </a:r>
            <a:r>
              <a:rPr lang="en-US" sz="2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Allah </a:t>
            </a:r>
            <a:r>
              <a:rPr lang="en-US" sz="2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Taala</a:t>
            </a:r>
            <a:endParaRPr lang="en-US" sz="2600" dirty="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6" name="Rounded Rectangle 5"/>
          <p:cNvSpPr/>
          <p:nvPr/>
        </p:nvSpPr>
        <p:spPr>
          <a:xfrm>
            <a:off x="4932040" y="4869160"/>
            <a:ext cx="4067944" cy="1584176"/>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Moga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perolehi</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kebahagiaan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didunia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diakhirat</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Striped Right Arrow 6"/>
          <p:cNvSpPr/>
          <p:nvPr/>
        </p:nvSpPr>
        <p:spPr>
          <a:xfrm rot="1937653">
            <a:off x="2431926" y="2312553"/>
            <a:ext cx="928460" cy="883418"/>
          </a:xfrm>
          <a:prstGeom prst="stripedRightArrow">
            <a:avLst/>
          </a:prstGeom>
          <a:solidFill>
            <a:schemeClr val="bg1"/>
          </a:solidFill>
          <a:ln>
            <a:solidFill>
              <a:srgbClr val="EA04B9"/>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8" name="AutoShape 9"/>
          <p:cNvSpPr>
            <a:spLocks noChangeArrowheads="1"/>
          </p:cNvSpPr>
          <p:nvPr/>
        </p:nvSpPr>
        <p:spPr bwMode="auto">
          <a:xfrm>
            <a:off x="282130" y="4701774"/>
            <a:ext cx="4504184" cy="1656184"/>
          </a:xfrm>
          <a:prstGeom prst="roundRect">
            <a:avLst>
              <a:gd name="adj" fmla="val 16667"/>
            </a:avLst>
          </a:prstGeom>
          <a:solidFill>
            <a:srgbClr val="FFC000"/>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Hiasilah</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diri</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dan</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keluarga</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p>
          <a:p>
            <a:pPr algn="ctr">
              <a:defRPr/>
            </a:pP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dengan</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akhlak</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mulia</a:t>
            </a:r>
            <a:endParaRPr lang="en-US" sz="2400" dirty="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9" name="Striped Right Arrow 8"/>
          <p:cNvSpPr/>
          <p:nvPr/>
        </p:nvSpPr>
        <p:spPr>
          <a:xfrm rot="1153014">
            <a:off x="4389292" y="4613136"/>
            <a:ext cx="813292" cy="763815"/>
          </a:xfrm>
          <a:prstGeom prst="stripedRightArrow">
            <a:avLst/>
          </a:prstGeom>
          <a:solidFill>
            <a:schemeClr val="bg1"/>
          </a:solidFill>
          <a:ln>
            <a:solidFill>
              <a:srgbClr val="EA04B9"/>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8231" r="3853" b="1428"/>
          <a:stretch>
            <a:fillRect/>
          </a:stretch>
        </p:blipFill>
        <p:spPr bwMode="auto">
          <a:xfrm>
            <a:off x="0" y="-8546"/>
            <a:ext cx="9144000" cy="6866546"/>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 r="2759" b="2116"/>
          <a:stretch>
            <a:fillRect/>
          </a:stretch>
        </p:blipFill>
        <p:spPr bwMode="auto">
          <a:xfrm>
            <a:off x="0" y="0"/>
            <a:ext cx="9144000" cy="6858000"/>
          </a:xfrm>
          <a:prstGeom prst="rect">
            <a:avLst/>
          </a:prstGeom>
          <a:noFill/>
          <a:ln w="9525" algn="in">
            <a:noFill/>
            <a:miter lim="800000"/>
            <a:headEnd/>
            <a:tailEnd/>
          </a:ln>
          <a:effectLst/>
        </p:spPr>
      </p:pic>
      <p:sp>
        <p:nvSpPr>
          <p:cNvPr id="3" name="Rectangle 2"/>
          <p:cNvSpPr/>
          <p:nvPr/>
        </p:nvSpPr>
        <p:spPr>
          <a:xfrm>
            <a:off x="0" y="117439"/>
            <a:ext cx="8929688" cy="954107"/>
          </a:xfrm>
          <a:prstGeom prst="rect">
            <a:avLst/>
          </a:prstGeom>
        </p:spPr>
        <p:txBody>
          <a:bodyPr>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Pengorbanan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kenyataan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dalam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kehidupan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moden</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785786" y="1785926"/>
            <a:ext cx="5000660" cy="1428760"/>
          </a:xfrm>
          <a:prstGeom prst="roundRect">
            <a:avLst>
              <a:gd name="adj" fmla="val 351"/>
            </a:avLst>
          </a:prstGeom>
          <a:solidFill>
            <a:srgbClr val="00206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Lunturnya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adab-adab</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murni</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Rounded Rectangle 6"/>
          <p:cNvSpPr/>
          <p:nvPr/>
        </p:nvSpPr>
        <p:spPr>
          <a:xfrm>
            <a:off x="1928794" y="2786058"/>
            <a:ext cx="5643602" cy="1428760"/>
          </a:xfrm>
          <a:prstGeom prst="roundRect">
            <a:avLst>
              <a:gd name="adj" fmla="val 351"/>
            </a:avLst>
          </a:prstGeom>
          <a:solidFill>
            <a:srgbClr val="00206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Terasingnya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ajaran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agama</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4-Point Star 7"/>
          <p:cNvSpPr/>
          <p:nvPr/>
        </p:nvSpPr>
        <p:spPr>
          <a:xfrm rot="20795413">
            <a:off x="7229537" y="3300454"/>
            <a:ext cx="838200" cy="838200"/>
          </a:xfrm>
          <a:prstGeom prst="star4">
            <a:avLst>
              <a:gd name="adj" fmla="val 14179"/>
            </a:avLst>
          </a:prstGeom>
          <a:solidFill>
            <a:srgbClr val="FF0000"/>
          </a:solid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6" name="Rounded Rectangle 5"/>
          <p:cNvSpPr/>
          <p:nvPr/>
        </p:nvSpPr>
        <p:spPr>
          <a:xfrm>
            <a:off x="3428992" y="3929066"/>
            <a:ext cx="5072098" cy="1571636"/>
          </a:xfrm>
          <a:prstGeom prst="roundRect">
            <a:avLst>
              <a:gd name="adj" fmla="val 351"/>
            </a:avLst>
          </a:prstGeom>
          <a:solidFill>
            <a:srgbClr val="002060"/>
          </a:soli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Longgarnya</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ikatan</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nilai-nilai</a:t>
            </a:r>
            <a:r>
              <a:rPr lang="en-US" sz="24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mulia</a:t>
            </a:r>
            <a:endParaRPr lang="en-US" sz="24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4" name="4-Point Star 3"/>
          <p:cNvSpPr/>
          <p:nvPr/>
        </p:nvSpPr>
        <p:spPr>
          <a:xfrm rot="20795413">
            <a:off x="371489" y="1300191"/>
            <a:ext cx="838200" cy="838200"/>
          </a:xfrm>
          <a:prstGeom prst="star4">
            <a:avLst>
              <a:gd name="adj" fmla="val 14179"/>
            </a:avLst>
          </a:prstGeom>
          <a:solidFill>
            <a:srgbClr val="FF0000"/>
          </a:solid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TotalTime>
  <Words>1365</Words>
  <Application>Microsoft Office PowerPoint</Application>
  <PresentationFormat>On-screen Show (4:3)</PresentationFormat>
  <Paragraphs>154</Paragraphs>
  <Slides>46</Slides>
  <Notes>0</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ib</dc:creator>
  <cp:lastModifiedBy>user</cp:lastModifiedBy>
  <cp:revision>25</cp:revision>
  <dcterms:created xsi:type="dcterms:W3CDTF">2012-03-10T03:51:16Z</dcterms:created>
  <dcterms:modified xsi:type="dcterms:W3CDTF">2012-04-19T01:28:09Z</dcterms:modified>
</cp:coreProperties>
</file>